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tags/tag14.xml" ContentType="application/vnd.openxmlformats-officedocument.presentationml.tags+xml"/>
  <Override PartName="/ppt/notesSlides/notesSlide37.xml" ContentType="application/vnd.openxmlformats-officedocument.presentationml.notesSlide+xml"/>
  <Override PartName="/ppt/tags/tag1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20.xml" ContentType="application/vnd.openxmlformats-officedocument.presentationml.tags+xml"/>
  <Override PartName="/ppt/notesSlides/notesSlide67.xml" ContentType="application/vnd.openxmlformats-officedocument.presentationml.notesSlide+xml"/>
  <Override PartName="/ppt/tags/tag21.xml" ContentType="application/vnd.openxmlformats-officedocument.presentationml.tags+xml"/>
  <Override PartName="/ppt/notesSlides/notesSlide68.xml" ContentType="application/vnd.openxmlformats-officedocument.presentationml.notesSlide+xml"/>
  <Override PartName="/ppt/tags/tag22.xml" ContentType="application/vnd.openxmlformats-officedocument.presentationml.tags+xml"/>
  <Override PartName="/ppt/notesSlides/notesSlide69.xml" ContentType="application/vnd.openxmlformats-officedocument.presentationml.notesSlide+xml"/>
  <Override PartName="/ppt/tags/tag23.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24.xml" ContentType="application/vnd.openxmlformats-officedocument.presentationml.tags+xml"/>
  <Override PartName="/ppt/notesSlides/notesSlide77.xml" ContentType="application/vnd.openxmlformats-officedocument.presentationml.notesSlide+xml"/>
  <Override PartName="/ppt/tags/tag25.xml" ContentType="application/vnd.openxmlformats-officedocument.presentationml.tags+xml"/>
  <Override PartName="/ppt/notesSlides/notesSlide78.xml" ContentType="application/vnd.openxmlformats-officedocument.presentationml.notesSlide+xml"/>
  <Override PartName="/ppt/tags/tag26.xml" ContentType="application/vnd.openxmlformats-officedocument.presentationml.tags+xml"/>
  <Override PartName="/ppt/notesSlides/notesSlide79.xml" ContentType="application/vnd.openxmlformats-officedocument.presentationml.notesSlide+xml"/>
  <Override PartName="/ppt/tags/tag27.xml" ContentType="application/vnd.openxmlformats-officedocument.presentationml.tags+xml"/>
  <Override PartName="/ppt/notesSlides/notesSlide80.xml" ContentType="application/vnd.openxmlformats-officedocument.presentationml.notesSlide+xml"/>
  <Override PartName="/ppt/tags/tag28.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29.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30.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31.xml" ContentType="application/vnd.openxmlformats-officedocument.presentationml.tags+xml"/>
  <Override PartName="/ppt/notesSlides/notesSlide99.xml" ContentType="application/vnd.openxmlformats-officedocument.presentationml.notesSlide+xml"/>
  <Override PartName="/ppt/tags/tag32.xml" ContentType="application/vnd.openxmlformats-officedocument.presentationml.tags+xml"/>
  <Override PartName="/ppt/notesSlides/notesSlide100.xml" ContentType="application/vnd.openxmlformats-officedocument.presentationml.notesSlide+xml"/>
  <Override PartName="/ppt/tags/tag33.xml" ContentType="application/vnd.openxmlformats-officedocument.presentationml.tag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34.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35.xml" ContentType="application/vnd.openxmlformats-officedocument.presentationml.tags+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ags/tag36.xml" ContentType="application/vnd.openxmlformats-officedocument.presentationml.tags+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tags/tag37.xml" ContentType="application/vnd.openxmlformats-officedocument.presentationml.tag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38.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tags/tag39.xml" ContentType="application/vnd.openxmlformats-officedocument.presentationml.tags+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tags/tag40.xml" ContentType="application/vnd.openxmlformats-officedocument.presentationml.tags+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tags/tag41.xml" ContentType="application/vnd.openxmlformats-officedocument.presentationml.tags+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690" r:id="rId4"/>
    <p:sldMasterId id="2147483705" r:id="rId5"/>
    <p:sldMasterId id="2147483720" r:id="rId6"/>
    <p:sldMasterId id="2147483735" r:id="rId7"/>
  </p:sldMasterIdLst>
  <p:notesMasterIdLst>
    <p:notesMasterId r:id="rId164"/>
  </p:notesMasterIdLst>
  <p:sldIdLst>
    <p:sldId id="876" r:id="rId8"/>
    <p:sldId id="925" r:id="rId9"/>
    <p:sldId id="759" r:id="rId10"/>
    <p:sldId id="926" r:id="rId11"/>
    <p:sldId id="1059" r:id="rId12"/>
    <p:sldId id="1060" r:id="rId13"/>
    <p:sldId id="1061" r:id="rId14"/>
    <p:sldId id="1062" r:id="rId15"/>
    <p:sldId id="1063" r:id="rId16"/>
    <p:sldId id="1064" r:id="rId17"/>
    <p:sldId id="1065" r:id="rId18"/>
    <p:sldId id="1067" r:id="rId19"/>
    <p:sldId id="1068" r:id="rId20"/>
    <p:sldId id="1069" r:id="rId21"/>
    <p:sldId id="927" r:id="rId22"/>
    <p:sldId id="788" r:id="rId23"/>
    <p:sldId id="1070" r:id="rId24"/>
    <p:sldId id="1071" r:id="rId25"/>
    <p:sldId id="886" r:id="rId26"/>
    <p:sldId id="936" r:id="rId27"/>
    <p:sldId id="1072" r:id="rId28"/>
    <p:sldId id="1074" r:id="rId29"/>
    <p:sldId id="1075" r:id="rId30"/>
    <p:sldId id="1076" r:id="rId31"/>
    <p:sldId id="1119" r:id="rId32"/>
    <p:sldId id="1120" r:id="rId33"/>
    <p:sldId id="1121" r:id="rId34"/>
    <p:sldId id="1122" r:id="rId35"/>
    <p:sldId id="1090" r:id="rId36"/>
    <p:sldId id="1124" r:id="rId37"/>
    <p:sldId id="1125" r:id="rId38"/>
    <p:sldId id="1091" r:id="rId39"/>
    <p:sldId id="1126" r:id="rId40"/>
    <p:sldId id="1096" r:id="rId41"/>
    <p:sldId id="1127" r:id="rId42"/>
    <p:sldId id="1077" r:id="rId43"/>
    <p:sldId id="860" r:id="rId44"/>
    <p:sldId id="1078" r:id="rId45"/>
    <p:sldId id="1054" r:id="rId46"/>
    <p:sldId id="1055" r:id="rId47"/>
    <p:sldId id="1095" r:id="rId48"/>
    <p:sldId id="1099" r:id="rId49"/>
    <p:sldId id="1097" r:id="rId50"/>
    <p:sldId id="1098" r:id="rId51"/>
    <p:sldId id="1056" r:id="rId52"/>
    <p:sldId id="1057" r:id="rId53"/>
    <p:sldId id="1100" r:id="rId54"/>
    <p:sldId id="1101" r:id="rId55"/>
    <p:sldId id="1102" r:id="rId56"/>
    <p:sldId id="1103" r:id="rId57"/>
    <p:sldId id="1104" r:id="rId58"/>
    <p:sldId id="1105" r:id="rId59"/>
    <p:sldId id="1066" r:id="rId60"/>
    <p:sldId id="1106" r:id="rId61"/>
    <p:sldId id="1107" r:id="rId62"/>
    <p:sldId id="1108" r:id="rId63"/>
    <p:sldId id="1073" r:id="rId64"/>
    <p:sldId id="1109" r:id="rId65"/>
    <p:sldId id="1114" r:id="rId66"/>
    <p:sldId id="1115" r:id="rId67"/>
    <p:sldId id="1116" r:id="rId68"/>
    <p:sldId id="1079" r:id="rId69"/>
    <p:sldId id="1080" r:id="rId70"/>
    <p:sldId id="1081" r:id="rId71"/>
    <p:sldId id="1082" r:id="rId72"/>
    <p:sldId id="1117" r:id="rId73"/>
    <p:sldId id="1485" r:id="rId74"/>
    <p:sldId id="1486" r:id="rId75"/>
    <p:sldId id="1487" r:id="rId76"/>
    <p:sldId id="1488" r:id="rId77"/>
    <p:sldId id="1489" r:id="rId78"/>
    <p:sldId id="1490" r:id="rId79"/>
    <p:sldId id="1491" r:id="rId80"/>
    <p:sldId id="1492" r:id="rId81"/>
    <p:sldId id="1493" r:id="rId82"/>
    <p:sldId id="1494" r:id="rId83"/>
    <p:sldId id="1495" r:id="rId84"/>
    <p:sldId id="1496" r:id="rId85"/>
    <p:sldId id="1497" r:id="rId86"/>
    <p:sldId id="1498" r:id="rId87"/>
    <p:sldId id="1500" r:id="rId88"/>
    <p:sldId id="1501" r:id="rId89"/>
    <p:sldId id="1502" r:id="rId90"/>
    <p:sldId id="1503" r:id="rId91"/>
    <p:sldId id="1504" r:id="rId92"/>
    <p:sldId id="1505" r:id="rId93"/>
    <p:sldId id="942" r:id="rId94"/>
    <p:sldId id="957" r:id="rId95"/>
    <p:sldId id="1507" r:id="rId96"/>
    <p:sldId id="1508" r:id="rId97"/>
    <p:sldId id="1509" r:id="rId98"/>
    <p:sldId id="1510" r:id="rId99"/>
    <p:sldId id="952" r:id="rId100"/>
    <p:sldId id="966" r:id="rId101"/>
    <p:sldId id="1511" r:id="rId102"/>
    <p:sldId id="1512" r:id="rId103"/>
    <p:sldId id="1513" r:id="rId104"/>
    <p:sldId id="1515" r:id="rId105"/>
    <p:sldId id="1455" r:id="rId106"/>
    <p:sldId id="1456" r:id="rId107"/>
    <p:sldId id="1457" r:id="rId108"/>
    <p:sldId id="1458" r:id="rId109"/>
    <p:sldId id="1459" r:id="rId110"/>
    <p:sldId id="1460" r:id="rId111"/>
    <p:sldId id="1461" r:id="rId112"/>
    <p:sldId id="1462" r:id="rId113"/>
    <p:sldId id="1463" r:id="rId114"/>
    <p:sldId id="1464" r:id="rId115"/>
    <p:sldId id="1465" r:id="rId116"/>
    <p:sldId id="1466" r:id="rId117"/>
    <p:sldId id="1467" r:id="rId118"/>
    <p:sldId id="1468" r:id="rId119"/>
    <p:sldId id="1469" r:id="rId120"/>
    <p:sldId id="1470" r:id="rId121"/>
    <p:sldId id="1471" r:id="rId122"/>
    <p:sldId id="1472" r:id="rId123"/>
    <p:sldId id="1473" r:id="rId124"/>
    <p:sldId id="1474" r:id="rId125"/>
    <p:sldId id="1475" r:id="rId126"/>
    <p:sldId id="1476" r:id="rId127"/>
    <p:sldId id="1477" r:id="rId128"/>
    <p:sldId id="1478" r:id="rId129"/>
    <p:sldId id="1479" r:id="rId130"/>
    <p:sldId id="1480" r:id="rId131"/>
    <p:sldId id="1481" r:id="rId132"/>
    <p:sldId id="1482" r:id="rId133"/>
    <p:sldId id="1083" r:id="rId134"/>
    <p:sldId id="1084" r:id="rId135"/>
    <p:sldId id="1085" r:id="rId136"/>
    <p:sldId id="1086" r:id="rId137"/>
    <p:sldId id="1087" r:id="rId138"/>
    <p:sldId id="1088" r:id="rId139"/>
    <p:sldId id="1285" r:id="rId140"/>
    <p:sldId id="1286" r:id="rId141"/>
    <p:sldId id="1427" r:id="rId142"/>
    <p:sldId id="1428" r:id="rId143"/>
    <p:sldId id="1429" r:id="rId144"/>
    <p:sldId id="1430" r:id="rId145"/>
    <p:sldId id="1194" r:id="rId146"/>
    <p:sldId id="1438" r:id="rId147"/>
    <p:sldId id="1439" r:id="rId148"/>
    <p:sldId id="1440" r:id="rId149"/>
    <p:sldId id="1441" r:id="rId150"/>
    <p:sldId id="1442" r:id="rId151"/>
    <p:sldId id="1443" r:id="rId152"/>
    <p:sldId id="1444" r:id="rId153"/>
    <p:sldId id="1445" r:id="rId154"/>
    <p:sldId id="1446" r:id="rId155"/>
    <p:sldId id="1447" r:id="rId156"/>
    <p:sldId id="1448" r:id="rId157"/>
    <p:sldId id="1449" r:id="rId158"/>
    <p:sldId id="1450" r:id="rId159"/>
    <p:sldId id="1451" r:id="rId160"/>
    <p:sldId id="1452" r:id="rId161"/>
    <p:sldId id="1453" r:id="rId162"/>
    <p:sldId id="1454"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tocols" id="{2632AF5B-3BF4-434D-AD85-0B9EEAF9F330}">
          <p14:sldIdLst>
            <p14:sldId id="876"/>
            <p14:sldId id="925"/>
            <p14:sldId id="759"/>
            <p14:sldId id="926"/>
            <p14:sldId id="1059"/>
            <p14:sldId id="1060"/>
            <p14:sldId id="1061"/>
            <p14:sldId id="1062"/>
            <p14:sldId id="1063"/>
            <p14:sldId id="1064"/>
            <p14:sldId id="1065"/>
            <p14:sldId id="1067"/>
            <p14:sldId id="1068"/>
            <p14:sldId id="1069"/>
            <p14:sldId id="927"/>
            <p14:sldId id="788"/>
            <p14:sldId id="1070"/>
            <p14:sldId id="1071"/>
            <p14:sldId id="886"/>
            <p14:sldId id="936"/>
            <p14:sldId id="1072"/>
            <p14:sldId id="1074"/>
            <p14:sldId id="1075"/>
            <p14:sldId id="1076"/>
          </p14:sldIdLst>
        </p14:section>
        <p14:section name="ARP" id="{DD3912B9-37D0-4A99-99AB-B9062746CC82}">
          <p14:sldIdLst>
            <p14:sldId id="1119"/>
            <p14:sldId id="1120"/>
            <p14:sldId id="1121"/>
            <p14:sldId id="1122"/>
            <p14:sldId id="1090"/>
            <p14:sldId id="1124"/>
            <p14:sldId id="1125"/>
            <p14:sldId id="1091"/>
            <p14:sldId id="1126"/>
            <p14:sldId id="1096"/>
            <p14:sldId id="1127"/>
          </p14:sldIdLst>
        </p14:section>
        <p14:section name="Transport Layer" id="{36E89448-9414-4F41-B834-5F771FD9F0A5}">
          <p14:sldIdLst>
            <p14:sldId id="1077"/>
            <p14:sldId id="860"/>
            <p14:sldId id="1078"/>
            <p14:sldId id="1054"/>
            <p14:sldId id="1055"/>
            <p14:sldId id="1095"/>
            <p14:sldId id="1099"/>
            <p14:sldId id="1097"/>
            <p14:sldId id="1098"/>
            <p14:sldId id="1056"/>
            <p14:sldId id="1057"/>
            <p14:sldId id="1100"/>
            <p14:sldId id="1101"/>
            <p14:sldId id="1102"/>
            <p14:sldId id="1103"/>
            <p14:sldId id="1104"/>
            <p14:sldId id="1105"/>
            <p14:sldId id="1066"/>
            <p14:sldId id="1106"/>
            <p14:sldId id="1107"/>
            <p14:sldId id="1108"/>
            <p14:sldId id="1073"/>
            <p14:sldId id="1109"/>
            <p14:sldId id="1114"/>
            <p14:sldId id="1115"/>
            <p14:sldId id="1116"/>
            <p14:sldId id="1079"/>
            <p14:sldId id="1080"/>
            <p14:sldId id="1081"/>
            <p14:sldId id="1082"/>
            <p14:sldId id="1117"/>
          </p14:sldIdLst>
        </p14:section>
        <p14:section name="Routing" id="{C3AB31E2-8C0A-41CD-9976-D5630A079A9B}">
          <p14:sldIdLst>
            <p14:sldId id="1485"/>
            <p14:sldId id="1486"/>
            <p14:sldId id="1487"/>
            <p14:sldId id="1488"/>
            <p14:sldId id="1489"/>
            <p14:sldId id="1490"/>
            <p14:sldId id="1491"/>
            <p14:sldId id="1492"/>
            <p14:sldId id="1493"/>
            <p14:sldId id="1494"/>
            <p14:sldId id="1495"/>
            <p14:sldId id="1496"/>
            <p14:sldId id="1497"/>
            <p14:sldId id="1498"/>
            <p14:sldId id="1500"/>
            <p14:sldId id="1501"/>
            <p14:sldId id="1502"/>
            <p14:sldId id="1503"/>
            <p14:sldId id="1504"/>
            <p14:sldId id="1505"/>
            <p14:sldId id="942"/>
            <p14:sldId id="957"/>
            <p14:sldId id="1507"/>
            <p14:sldId id="1508"/>
            <p14:sldId id="1509"/>
            <p14:sldId id="1510"/>
            <p14:sldId id="952"/>
            <p14:sldId id="966"/>
            <p14:sldId id="1511"/>
            <p14:sldId id="1512"/>
            <p14:sldId id="1513"/>
            <p14:sldId id="1515"/>
          </p14:sldIdLst>
        </p14:section>
        <p14:section name="Wired/Wireless" id="{5506DFC9-356C-465C-BB5C-51BF247809A2}">
          <p14:sldIdLst>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083"/>
            <p14:sldId id="1084"/>
            <p14:sldId id="1085"/>
            <p14:sldId id="1086"/>
            <p14:sldId id="1087"/>
            <p14:sldId id="1088"/>
          </p14:sldIdLst>
        </p14:section>
        <p14:section name="LLDP" id="{55BC8491-F2C7-49E8-A7A6-80CB4E926AF0}">
          <p14:sldIdLst>
            <p14:sldId id="1285"/>
            <p14:sldId id="1286"/>
            <p14:sldId id="1427"/>
            <p14:sldId id="1428"/>
            <p14:sldId id="1429"/>
          </p14:sldIdLst>
        </p14:section>
        <p14:section name="SNMP" id="{16F10F9E-9ACC-4545-9838-2F26A9B023F5}">
          <p14:sldIdLst>
            <p14:sldId id="1430"/>
            <p14:sldId id="1194"/>
            <p14:sldId id="1438"/>
            <p14:sldId id="1439"/>
            <p14:sldId id="1440"/>
            <p14:sldId id="1441"/>
            <p14:sldId id="1442"/>
            <p14:sldId id="1443"/>
            <p14:sldId id="1444"/>
            <p14:sldId id="1445"/>
            <p14:sldId id="1446"/>
            <p14:sldId id="1447"/>
          </p14:sldIdLst>
        </p14:section>
        <p14:section name="Syslog" id="{279FA3B4-58A6-4003-A77C-E0DAAD1890D6}">
          <p14:sldIdLst>
            <p14:sldId id="1448"/>
            <p14:sldId id="1449"/>
            <p14:sldId id="1450"/>
            <p14:sldId id="1451"/>
            <p14:sldId id="1452"/>
            <p14:sldId id="1453"/>
            <p14:sldId id="14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presProps" Target="presProps.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3673E-96AC-409C-8723-E7CC7BD95333}" type="datetimeFigureOut">
              <a:rPr lang="en-CA" smtClean="0"/>
              <a:t>2025-01-14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FAE0B-3E0F-43F4-9E00-77C5E4882FA2}" type="slidenum">
              <a:rPr lang="en-CA" smtClean="0"/>
              <a:t>‹#›</a:t>
            </a:fld>
            <a:endParaRPr lang="en-CA"/>
          </a:p>
        </p:txBody>
      </p:sp>
    </p:spTree>
    <p:extLst>
      <p:ext uri="{BB962C8B-B14F-4D97-AF65-F5344CB8AC3E}">
        <p14:creationId xmlns:p14="http://schemas.microsoft.com/office/powerpoint/2010/main" val="2107584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3: </a:t>
            </a:r>
            <a:r>
              <a:rPr lang="en-US" sz="1200" dirty="0">
                <a:solidFill>
                  <a:schemeClr val="accent5">
                    <a:lumMod val="40000"/>
                    <a:lumOff val="60000"/>
                  </a:schemeClr>
                </a:solidFill>
              </a:rPr>
              <a:t>Protocols and Models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10</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3.1.7</a:t>
            </a:r>
            <a:r>
              <a:rPr lang="en-US" baseline="0" dirty="0">
                <a:latin typeface="Arial" charset="0"/>
              </a:rPr>
              <a:t> </a:t>
            </a:r>
            <a:r>
              <a:rPr lang="en-US" sz="1200" b="0" dirty="0"/>
              <a:t>– </a:t>
            </a:r>
            <a:r>
              <a:rPr lang="en-US" altLang="en-US" dirty="0"/>
              <a:t>Message Formatting and Encapsulation</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100</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4- Physical Layer</a:t>
            </a:r>
          </a:p>
          <a:p>
            <a:pPr>
              <a:buFontTx/>
              <a:buNone/>
            </a:pPr>
            <a:r>
              <a:rPr lang="en-GB" dirty="0"/>
              <a:t>4.0.2-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255296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0923122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8664353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9632910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521254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1730398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1369941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1133187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04506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11</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3.1.8</a:t>
            </a:r>
            <a:r>
              <a:rPr lang="en-US" baseline="0" dirty="0">
                <a:latin typeface="Arial" charset="0"/>
              </a:rPr>
              <a:t> </a:t>
            </a:r>
            <a:r>
              <a:rPr lang="en-US" sz="1200" b="0" dirty="0"/>
              <a:t>– </a:t>
            </a:r>
            <a:r>
              <a:rPr lang="en-US" altLang="en-US" dirty="0"/>
              <a:t>Message Size </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4947892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9777554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3155708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4.3.2 – Types of Copper Cabling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9810029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2228829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3011971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6082753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155192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278725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13473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12</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3.1.9</a:t>
            </a:r>
            <a:r>
              <a:rPr lang="en-US" baseline="0" dirty="0">
                <a:latin typeface="Arial" charset="0"/>
              </a:rPr>
              <a:t> </a:t>
            </a:r>
            <a:r>
              <a:rPr lang="en-US" sz="1200" b="0" dirty="0"/>
              <a:t>– </a:t>
            </a:r>
            <a:r>
              <a:rPr lang="en-US" altLang="en-US" dirty="0"/>
              <a:t>Message Timing</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900367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4120748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2009606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10095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782842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186482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055409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61340071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9996723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719007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13</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3.1.10</a:t>
            </a:r>
            <a:r>
              <a:rPr lang="en-US" baseline="0" dirty="0">
                <a:latin typeface="Arial" charset="0"/>
              </a:rPr>
              <a:t>  </a:t>
            </a:r>
            <a:r>
              <a:rPr lang="en-US" sz="1200" b="0" dirty="0"/>
              <a:t>– </a:t>
            </a:r>
            <a:r>
              <a:rPr lang="en-US" altLang="en-US" dirty="0"/>
              <a:t>Message Delivery Options</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7829707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4923342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74119314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10.2 - Device Discovery with LLDP</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9632910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10.2 - Device Discovery with LLDP</a:t>
            </a:r>
          </a:p>
          <a:p>
            <a:r>
              <a:rPr lang="en-US" dirty="0"/>
              <a:t>10.2.1 - LLDP Overview</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949022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10.2 - Device Discovery with LLDP</a:t>
            </a:r>
          </a:p>
          <a:p>
            <a:r>
              <a:rPr lang="en-US" dirty="0"/>
              <a:t>10.2.2 - Configure and Verify LLDP</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6615211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10.2 - Device Discovery with LLDP</a:t>
            </a:r>
          </a:p>
          <a:p>
            <a:r>
              <a:rPr lang="en-US" dirty="0"/>
              <a:t>10.2.3 - Discover Devices by Using LLDP</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7332655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10.2 - Device Discovery with LLDP</a:t>
            </a:r>
          </a:p>
          <a:p>
            <a:r>
              <a:rPr lang="en-US" dirty="0"/>
              <a:t>10.2.3 - Discover Devices by Using LLDP (Cont.)</a:t>
            </a:r>
          </a:p>
          <a:p>
            <a:r>
              <a:rPr lang="en-US" dirty="0"/>
              <a:t>10.2.4 - Syntax Checker - Configure and Verify LLDP</a:t>
            </a:r>
          </a:p>
          <a:p>
            <a:r>
              <a:rPr lang="en-US" dirty="0"/>
              <a:t>10.2.5 - Check Your Understanding - Compare CDP and LLDP</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300683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6683847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10.4.1 - Introduction to SNMP</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463350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14</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3.1.11</a:t>
            </a:r>
            <a:r>
              <a:rPr lang="en-US" baseline="0" dirty="0">
                <a:latin typeface="Arial" charset="0"/>
              </a:rPr>
              <a:t>  </a:t>
            </a:r>
            <a:r>
              <a:rPr lang="en-US" sz="1200" b="0" dirty="0"/>
              <a:t>– </a:t>
            </a:r>
            <a:r>
              <a:rPr lang="en-US" altLang="en-US" dirty="0"/>
              <a:t>A Note About the Node Icon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3.1.12 </a:t>
            </a:r>
            <a:r>
              <a:rPr lang="en-US" sz="1200" dirty="0">
                <a:effectLst/>
              </a:rPr>
              <a:t>– Check Your Understanding – The Rules</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10.4.1 - Introduction to SNMP (Cont.)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83091725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10.4.2 - SNMP Operation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81444441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10.4.2 - SNMP Operation (Cont.)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74692300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10.4.3 - SNMP Agent Traps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585459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10.4.4 - SNMP Versions</a:t>
            </a:r>
          </a:p>
          <a:p>
            <a:r>
              <a:rPr lang="en-US" dirty="0"/>
              <a:t>10.4.5 - Check Your Understanding - SNMP Versions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40365605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10.4.6 - Community Strings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60661137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10.4.7 - MIB Object ID</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7366671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10.4.7 - MIB Object ID (Cont.)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06437368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10.4.8 - SNMP Polling Scenario</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72441296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10.4.9 - SNMP Object Navigator</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368892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255296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10.5 - Syslog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10088303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10.5 - Syslog</a:t>
            </a:r>
          </a:p>
          <a:p>
            <a:r>
              <a:rPr lang="en-US" dirty="0"/>
              <a:t>10.5.1 - Introduction to Syslog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69308087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10.5 - Syslog</a:t>
            </a:r>
          </a:p>
          <a:p>
            <a:r>
              <a:rPr lang="en-US" dirty="0"/>
              <a:t>10.5.2 - Syslog Operation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18616373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10.5 - Syslog</a:t>
            </a:r>
          </a:p>
          <a:p>
            <a:r>
              <a:rPr lang="en-US" dirty="0"/>
              <a:t>10.5.3 - Syslog Message Format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21216043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10.5 - Syslog</a:t>
            </a:r>
          </a:p>
          <a:p>
            <a:r>
              <a:rPr lang="en-US" dirty="0"/>
              <a:t>10.5.4 - Syslog Facilities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4911061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10.5 - Syslog</a:t>
            </a:r>
          </a:p>
          <a:p>
            <a:r>
              <a:rPr lang="en-US" dirty="0"/>
              <a:t>10.5.4 - Syslog Facilities (Cont.)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5370954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10.5 - Syslog</a:t>
            </a:r>
          </a:p>
          <a:p>
            <a:r>
              <a:rPr lang="en-US" dirty="0"/>
              <a:t>10.5.5 - </a:t>
            </a:r>
            <a:r>
              <a:rPr lang="en-US" sz="1200" dirty="0"/>
              <a:t>Configure Syslog Timestamp</a:t>
            </a:r>
          </a:p>
          <a:p>
            <a:r>
              <a:rPr lang="en-US" sz="1200" dirty="0"/>
              <a:t>10.5.6 - Check Your Understanding - </a:t>
            </a:r>
            <a:r>
              <a:rPr lang="en-US" sz="1200"/>
              <a:t>Syslog Operation</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968898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3.2.1 – </a:t>
            </a:r>
            <a:r>
              <a:rPr lang="en-US" altLang="en-US" dirty="0"/>
              <a:t>Network Protocol Overview</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17</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Network Protocol Functions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18</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3.2 – Protocols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3.2.3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Protocol Interaction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3.2.4</a:t>
            </a:r>
            <a:r>
              <a:rPr lang="en-US" sz="1200" kern="1200" baseline="0" dirty="0">
                <a:solidFill>
                  <a:schemeClr val="tx1"/>
                </a:solidFill>
                <a:latin typeface="Arial" charset="0"/>
                <a:ea typeface="ＭＳ Ｐゴシック" charset="0"/>
                <a:cs typeface="ＭＳ Ｐゴシック" charset="0"/>
              </a:rPr>
              <a:t> </a:t>
            </a:r>
            <a:r>
              <a:rPr lang="en-US" sz="1200" dirty="0">
                <a:effectLst/>
              </a:rPr>
              <a:t>– Check Your Understanding - </a:t>
            </a:r>
            <a:r>
              <a:rPr lang="en-US" sz="1200" b="0" dirty="0"/>
              <a:t>Protocols</a:t>
            </a:r>
            <a:r>
              <a:rPr lang="en-US" sz="1200" b="0" baseline="0" dirty="0"/>
              <a:t> </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9681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0A313ED8-785B-4D16-9B17-4143385249B9}"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3.0 – Introduction</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3.0.2 – </a:t>
            </a:r>
            <a:r>
              <a:rPr lang="en-US" sz="1200" kern="1200" dirty="0">
                <a:solidFill>
                  <a:schemeClr val="tx1"/>
                </a:solidFill>
                <a:latin typeface="+mn-lt"/>
                <a:ea typeface="+mn-ea"/>
                <a:cs typeface="+mn-cs"/>
              </a:rPr>
              <a:t>What</a:t>
            </a:r>
            <a:r>
              <a:rPr lang="en-US" sz="1200" kern="1200" baseline="0" dirty="0">
                <a:solidFill>
                  <a:schemeClr val="tx1"/>
                </a:solidFill>
                <a:latin typeface="+mn-lt"/>
                <a:ea typeface="+mn-ea"/>
                <a:cs typeface="+mn-cs"/>
              </a:rPr>
              <a:t> will I learn to do in this module?</a:t>
            </a:r>
            <a:endParaRPr lang="en-US" sz="1200" kern="1200" dirty="0">
              <a:solidFill>
                <a:schemeClr val="tx1"/>
              </a:solidFill>
              <a:latin typeface="Arial" charset="0"/>
              <a:ea typeface="ＭＳ Ｐゴシック" charset="0"/>
              <a:cs typeface="ＭＳ Ｐゴシック" charset="0"/>
            </a:endParaRPr>
          </a:p>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3.3.1</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Network Protocol Suites</a:t>
            </a:r>
            <a:endParaRPr lang="en-US" alt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15876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Evolution of Protocol Suites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15876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Protocol Example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15876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Protocol Suite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1587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3.3 – Protocol</a:t>
            </a:r>
            <a:r>
              <a:rPr lang="en-US" sz="1200" b="0" baseline="0" dirty="0"/>
              <a:t> Suites</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3.3.5</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TCP/IP Communication Process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3.3.6 </a:t>
            </a:r>
            <a:r>
              <a:rPr lang="en-US" sz="1200" dirty="0">
                <a:effectLst/>
              </a:rPr>
              <a:t>– Check Your Understanding –</a:t>
            </a:r>
            <a:r>
              <a:rPr lang="en-US" sz="1200" baseline="0" dirty="0">
                <a:effectLst/>
              </a:rPr>
              <a:t> </a:t>
            </a:r>
            <a:r>
              <a:rPr lang="en-US" sz="1200" b="0" dirty="0"/>
              <a:t>Protocol</a:t>
            </a:r>
            <a:r>
              <a:rPr lang="en-US" sz="1200" b="0" baseline="0" dirty="0"/>
              <a:t> Suites</a:t>
            </a:r>
            <a:endParaRPr lang="en-GB" b="0"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15876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9: Address Resolution</a:t>
            </a:r>
            <a:endParaRPr lang="en-GB" b="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508118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26</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9 - Address Resolution</a:t>
            </a:r>
          </a:p>
          <a:p>
            <a:pPr>
              <a:buFontTx/>
              <a:buNone/>
            </a:pPr>
            <a:r>
              <a:rPr lang="en-US" sz="1200" b="0" dirty="0"/>
              <a:t>9.0.2</a:t>
            </a:r>
            <a:endParaRPr lang="en-GB" dirty="0"/>
          </a:p>
        </p:txBody>
      </p:sp>
    </p:spTree>
    <p:extLst>
      <p:ext uri="{BB962C8B-B14F-4D97-AF65-F5344CB8AC3E}">
        <p14:creationId xmlns:p14="http://schemas.microsoft.com/office/powerpoint/2010/main" val="1734445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9 - Address Resolution</a:t>
            </a:r>
          </a:p>
          <a:p>
            <a:pPr>
              <a:buFontTx/>
              <a:buNone/>
            </a:pPr>
            <a:r>
              <a:rPr lang="en-US" sz="1200" b="0" dirty="0"/>
              <a:t>9.1 MAC and IP</a:t>
            </a:r>
            <a:endParaRPr lang="en-GB" b="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25529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9.1 – MAC and IP</a:t>
            </a:r>
          </a:p>
          <a:p>
            <a:r>
              <a:rPr lang="en-US" dirty="0"/>
              <a:t>9.1.1 – Destination on Same Network</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092312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9.1 – MAC and IP</a:t>
            </a:r>
          </a:p>
          <a:p>
            <a:r>
              <a:rPr lang="en-US" dirty="0"/>
              <a:t>9.1.2 – Destination on Remote Network</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859007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9 - Address Resolution</a:t>
            </a:r>
          </a:p>
          <a:p>
            <a:pPr>
              <a:buFontTx/>
              <a:buNone/>
            </a:pPr>
            <a:r>
              <a:rPr lang="en-US" sz="1200" b="0" dirty="0"/>
              <a:t>9.2 ARP</a:t>
            </a:r>
            <a:endParaRPr lang="en-GB" b="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963291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9.2.1 – ARP Overview</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52125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9.2.2 – ARP Functions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953125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9.2.6– Removing Entries from an ARP Table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684664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9.2.7 – ARP Tables on Networking Devices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41897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 Address Resolution</a:t>
            </a:r>
          </a:p>
          <a:p>
            <a:r>
              <a:rPr lang="en-US" dirty="0"/>
              <a:t>9.2 – ARP</a:t>
            </a:r>
          </a:p>
          <a:p>
            <a:r>
              <a:rPr lang="en-US" dirty="0"/>
              <a:t>9.2.8 – ARP Issues – ARP Broadcast and ARP Spoofing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99902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508118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37</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14- Transport Layer</a:t>
            </a:r>
          </a:p>
          <a:p>
            <a:pPr>
              <a:buFontTx/>
              <a:buNone/>
            </a:pPr>
            <a:r>
              <a:rPr lang="en-GB" dirty="0"/>
              <a:t>14.0.2 –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25529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a:p>
            <a:r>
              <a:rPr lang="en-US" dirty="0"/>
              <a:t>14.1.1 – Role of the Transport Layer</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092312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4</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a:latin typeface="Arial" charset="0"/>
              </a:rPr>
              <a:t>3.1.2</a:t>
            </a:r>
            <a:r>
              <a:rPr lang="en-US" baseline="0">
                <a:latin typeface="Arial" charset="0"/>
              </a:rPr>
              <a:t> </a:t>
            </a:r>
            <a:r>
              <a:rPr lang="en-US" sz="1200" b="0"/>
              <a:t>–</a:t>
            </a:r>
            <a:r>
              <a:rPr lang="en-US" altLang="en-US"/>
              <a:t>Communications </a:t>
            </a:r>
            <a:r>
              <a:rPr lang="en-US" altLang="en-US" dirty="0"/>
              <a:t>Fundamentals</a:t>
            </a: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–Transport Layer</a:t>
            </a:r>
          </a:p>
          <a:p>
            <a:r>
              <a:rPr lang="en-US" dirty="0"/>
              <a:t>14.1 - Transportation of Data</a:t>
            </a:r>
          </a:p>
          <a:p>
            <a:r>
              <a:rPr lang="en-US" dirty="0"/>
              <a:t>14.1.2 – Transport Layer Responsibilities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866435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AE65D2-E8A9-4DEA-8D3E-EAE0A86F4E33}"/>
              </a:ext>
            </a:extLst>
          </p:cNvPr>
          <p:cNvSpPr>
            <a:spLocks noGrp="1"/>
          </p:cNvSpPr>
          <p:nvPr>
            <p:ph type="body" idx="1"/>
          </p:nvPr>
        </p:nvSpPr>
        <p:spPr/>
        <p:txBody>
          <a:bodyPr/>
          <a:lstStyle/>
          <a:p>
            <a:r>
              <a:rPr lang="en-US" dirty="0"/>
              <a:t>14 –Transport Layer</a:t>
            </a:r>
          </a:p>
          <a:p>
            <a:r>
              <a:rPr lang="en-US" dirty="0"/>
              <a:t>14.1 - Transportation of Data</a:t>
            </a:r>
          </a:p>
          <a:p>
            <a:r>
              <a:rPr lang="en-US" dirty="0"/>
              <a:t>14.1.3 – Transport Layer Protocols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27BCDD-D2E0-4E2D-928E-1E27B4BF8740}"/>
              </a:ext>
            </a:extLst>
          </p:cNvPr>
          <p:cNvSpPr>
            <a:spLocks noGrp="1"/>
          </p:cNvSpPr>
          <p:nvPr>
            <p:ph type="body" idx="1"/>
          </p:nvPr>
        </p:nvSpPr>
        <p:spPr/>
        <p:txBody>
          <a:bodyPr/>
          <a:lstStyle/>
          <a:p>
            <a:r>
              <a:rPr lang="en-US" dirty="0"/>
              <a:t>14 –Transport Layer</a:t>
            </a:r>
          </a:p>
          <a:p>
            <a:r>
              <a:rPr lang="en-US" dirty="0"/>
              <a:t>14.1 - Transportation of Data</a:t>
            </a:r>
          </a:p>
          <a:p>
            <a:r>
              <a:rPr lang="en-US" dirty="0"/>
              <a:t>14.1.4 – Transmission Control Protocol (TCP)</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9878DC3-8B4C-4358-8A3E-EF09D38A27B9}"/>
              </a:ext>
            </a:extLst>
          </p:cNvPr>
          <p:cNvSpPr>
            <a:spLocks noGrp="1"/>
          </p:cNvSpPr>
          <p:nvPr>
            <p:ph type="body" idx="1"/>
          </p:nvPr>
        </p:nvSpPr>
        <p:spPr/>
        <p:txBody>
          <a:bodyPr/>
          <a:lstStyle/>
          <a:p>
            <a:r>
              <a:rPr lang="en-US" dirty="0"/>
              <a:t>14 –Transport Layer</a:t>
            </a:r>
          </a:p>
          <a:p>
            <a:r>
              <a:rPr lang="en-US" dirty="0"/>
              <a:t>14.1 - Transportation of Data</a:t>
            </a:r>
          </a:p>
          <a:p>
            <a:r>
              <a:rPr lang="en-US" dirty="0"/>
              <a:t>14.1.5 – User Datagram Protocol (UDP)</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B12BD5F-4A37-4D96-A8D8-7F4E79363003}"/>
              </a:ext>
            </a:extLst>
          </p:cNvPr>
          <p:cNvSpPr>
            <a:spLocks noGrp="1"/>
          </p:cNvSpPr>
          <p:nvPr>
            <p:ph type="body" idx="1"/>
          </p:nvPr>
        </p:nvSpPr>
        <p:spPr/>
        <p:txBody>
          <a:bodyPr/>
          <a:lstStyle/>
          <a:p>
            <a:r>
              <a:rPr lang="en-US" dirty="0"/>
              <a:t>14 –Transport Layer</a:t>
            </a:r>
          </a:p>
          <a:p>
            <a:r>
              <a:rPr lang="en-US" dirty="0"/>
              <a:t>14.1 - Transportation of Data</a:t>
            </a:r>
          </a:p>
          <a:p>
            <a:r>
              <a:rPr lang="en-US" dirty="0"/>
              <a:t>14.1.6 – The Right Transport Layer Protocol for the Right Application</a:t>
            </a:r>
          </a:p>
          <a:p>
            <a:r>
              <a:rPr lang="en-US" dirty="0"/>
              <a:t>14.1.7 – Check your Understanding- Transportation of Data</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9632910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14.2.1 – TCP Features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52125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14.2.2 – TCP Header</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1730398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14.2.3 – TCP Header</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1369941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14.2 – TCP Overview</a:t>
            </a:r>
          </a:p>
          <a:p>
            <a:r>
              <a:rPr lang="en-US" dirty="0"/>
              <a:t>14.2.4 – Applications that use TCP</a:t>
            </a:r>
          </a:p>
          <a:p>
            <a:r>
              <a:rPr lang="en-US" dirty="0"/>
              <a:t>14.2.5 Check your Understanding – TCP Overview</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11331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5</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3.1.3</a:t>
            </a:r>
            <a:r>
              <a:rPr lang="en-US" baseline="0" dirty="0">
                <a:latin typeface="Arial" charset="0"/>
              </a:rPr>
              <a:t> </a:t>
            </a:r>
            <a:r>
              <a:rPr lang="en-US" sz="1200" b="0" dirty="0"/>
              <a:t>– </a:t>
            </a:r>
            <a:r>
              <a:rPr lang="en-US" altLang="en-US" dirty="0"/>
              <a:t>Communications Protocols</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977755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14.3.1 – UDP Features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3155708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14.3.2 – UDP Header</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981002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14.3.3 - UDP Header Fields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222882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14.3 – UDP Overview</a:t>
            </a:r>
          </a:p>
          <a:p>
            <a:r>
              <a:rPr lang="en-US" dirty="0"/>
              <a:t>14.3.4 – Applications that use UDP</a:t>
            </a:r>
          </a:p>
          <a:p>
            <a:r>
              <a:rPr lang="en-US" dirty="0"/>
              <a:t>14.3.5 - Check Your Understanding – UDP Overview</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3011971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15519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14.4.1 - Multiple Separate Communications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278725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14.4.2 – Socket Pairs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134731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14.4.3 - Port Number Groups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90036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14.4.3 - Port Number Groups (Cont.)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486062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3.1.4</a:t>
            </a:r>
            <a:r>
              <a:rPr lang="en-US" baseline="0" dirty="0">
                <a:latin typeface="Arial" charset="0"/>
              </a:rPr>
              <a:t> </a:t>
            </a:r>
            <a:r>
              <a:rPr lang="en-US" sz="1200" b="0" dirty="0"/>
              <a:t>– </a:t>
            </a:r>
            <a:r>
              <a:rPr lang="en-US" altLang="en-US" dirty="0"/>
              <a:t>Rules Establishment</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14.4 – Port Numbers</a:t>
            </a:r>
          </a:p>
          <a:p>
            <a:r>
              <a:rPr lang="en-US" dirty="0"/>
              <a:t>14.4.4 - The netstat Command</a:t>
            </a:r>
          </a:p>
          <a:p>
            <a:r>
              <a:rPr lang="en-US" dirty="0"/>
              <a:t>14.4.5 – Check Your Understanding – Port Numbers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4120748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2009606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14.5.1 – TCP Server Processes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10095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14.5.2 – TCP Connection Establishment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782842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14.5.3 – Session Termination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186482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14.5.4 – Three-way Handshake Establishment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055409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 Transport Layer</a:t>
            </a:r>
          </a:p>
          <a:p>
            <a:r>
              <a:rPr lang="en-US" dirty="0"/>
              <a:t>14.5 – TCP Communication Process</a:t>
            </a:r>
          </a:p>
          <a:p>
            <a:r>
              <a:rPr lang="en-US" dirty="0"/>
              <a:t>14.5.4 – Three-way Handshake Analysis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4056580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dirty="0">
                <a:solidFill>
                  <a:schemeClr val="accent5">
                    <a:lumMod val="40000"/>
                    <a:lumOff val="60000"/>
                  </a:schemeClr>
                </a:solidFill>
              </a:rPr>
              <a:t>Module 8: Network Layer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5081187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0A313ED8-785B-4D16-9B17-4143385249B9}"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68</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8.0 – Introduction</a:t>
            </a:r>
            <a:endParaRPr lang="en-GB" b="0" dirty="0"/>
          </a:p>
          <a:p>
            <a:pPr>
              <a:lnSpc>
                <a:spcPct val="80000"/>
              </a:lnSpc>
              <a:buFontTx/>
              <a:buNone/>
            </a:pPr>
            <a:r>
              <a:rPr lang="en-US" sz="1200" kern="1200" dirty="0">
                <a:solidFill>
                  <a:schemeClr val="tx1"/>
                </a:solidFill>
                <a:latin typeface="Arial" charset="0"/>
                <a:ea typeface="ＭＳ Ｐゴシック" charset="0"/>
                <a:cs typeface="ＭＳ Ｐゴシック" charset="0"/>
              </a:rPr>
              <a:t>8.0.2 – </a:t>
            </a:r>
            <a:r>
              <a:rPr lang="en-US" sz="1200" kern="1200" dirty="0">
                <a:solidFill>
                  <a:schemeClr val="tx1"/>
                </a:solidFill>
                <a:latin typeface="+mn-lt"/>
                <a:ea typeface="+mn-ea"/>
                <a:cs typeface="+mn-cs"/>
              </a:rPr>
              <a:t>What</a:t>
            </a:r>
            <a:r>
              <a:rPr lang="en-US" sz="1200" kern="1200" baseline="0" dirty="0">
                <a:solidFill>
                  <a:schemeClr val="tx1"/>
                </a:solidFill>
                <a:latin typeface="+mn-lt"/>
                <a:ea typeface="+mn-ea"/>
                <a:cs typeface="+mn-cs"/>
              </a:rPr>
              <a:t> will I learn to do in this module?</a:t>
            </a:r>
            <a:endParaRPr lang="en-US" sz="1200" kern="1200" dirty="0">
              <a:solidFill>
                <a:schemeClr val="tx1"/>
              </a:solidFill>
              <a:latin typeface="Arial" charset="0"/>
              <a:ea typeface="ＭＳ Ｐゴシック" charset="0"/>
              <a:cs typeface="ＭＳ Ｐゴシック" charset="0"/>
            </a:endParaRPr>
          </a:p>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8.1 – </a:t>
            </a:r>
            <a:r>
              <a:rPr lang="en-US" dirty="0">
                <a:solidFill>
                  <a:schemeClr val="accent5">
                    <a:lumMod val="40000"/>
                    <a:lumOff val="60000"/>
                  </a:schemeClr>
                </a:solidFill>
              </a:rPr>
              <a:t>Network Layer Characteristics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2552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3.1.4</a:t>
            </a:r>
            <a:r>
              <a:rPr lang="en-US" baseline="0" dirty="0">
                <a:latin typeface="Arial" charset="0"/>
              </a:rPr>
              <a:t> </a:t>
            </a:r>
            <a:r>
              <a:rPr lang="en-US" sz="1200" b="0" dirty="0"/>
              <a:t>– </a:t>
            </a:r>
            <a:r>
              <a:rPr lang="en-US" altLang="en-US" dirty="0"/>
              <a:t>Rules Establishment (Cont.)</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70</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8.1 – </a:t>
            </a:r>
            <a:r>
              <a:rPr lang="en-US" dirty="0">
                <a:solidFill>
                  <a:schemeClr val="accent5">
                    <a:lumMod val="40000"/>
                    <a:lumOff val="60000"/>
                  </a:schemeClr>
                </a:solidFill>
              </a:rPr>
              <a:t>Network Layer Characteristics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8.1.1 –  </a:t>
            </a:r>
            <a:r>
              <a:rPr lang="en-US" altLang="en-US" dirty="0"/>
              <a:t>The Network Layer</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71</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8.1 – </a:t>
            </a:r>
            <a:r>
              <a:rPr lang="en-US" dirty="0">
                <a:solidFill>
                  <a:schemeClr val="accent5">
                    <a:lumMod val="40000"/>
                    <a:lumOff val="60000"/>
                  </a:schemeClr>
                </a:solidFill>
              </a:rPr>
              <a:t>Network Layer Characteristics</a:t>
            </a:r>
            <a:endParaRPr lang="en-US" dirty="0"/>
          </a:p>
          <a:p>
            <a:pPr>
              <a:lnSpc>
                <a:spcPct val="80000"/>
              </a:lnSpc>
              <a:buFontTx/>
              <a:buNone/>
            </a:pPr>
            <a:r>
              <a:rPr lang="en-US" dirty="0">
                <a:latin typeface="Arial" charset="0"/>
              </a:rPr>
              <a:t>8.1.2</a:t>
            </a:r>
            <a:r>
              <a:rPr lang="en-US" baseline="0" dirty="0">
                <a:latin typeface="Arial" charset="0"/>
              </a:rPr>
              <a:t> </a:t>
            </a:r>
            <a:r>
              <a:rPr lang="en-US" sz="1200" b="0" dirty="0"/>
              <a:t>– </a:t>
            </a:r>
            <a:r>
              <a:rPr lang="en-US" altLang="en-US" dirty="0"/>
              <a:t>IP Encapsulation</a:t>
            </a: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72</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8.1 – </a:t>
            </a:r>
            <a:r>
              <a:rPr lang="en-US" dirty="0">
                <a:solidFill>
                  <a:schemeClr val="accent5">
                    <a:lumMod val="40000"/>
                    <a:lumOff val="60000"/>
                  </a:schemeClr>
                </a:solidFill>
              </a:rPr>
              <a:t>Network Layer Characteristics</a:t>
            </a:r>
            <a:endParaRPr lang="en-US" dirty="0"/>
          </a:p>
          <a:p>
            <a:pPr>
              <a:lnSpc>
                <a:spcPct val="80000"/>
              </a:lnSpc>
              <a:buFontTx/>
              <a:buNone/>
            </a:pPr>
            <a:r>
              <a:rPr lang="en-US" dirty="0">
                <a:latin typeface="Arial" charset="0"/>
              </a:rPr>
              <a:t>8.1.3</a:t>
            </a:r>
            <a:r>
              <a:rPr lang="en-US" baseline="0" dirty="0">
                <a:latin typeface="Arial" charset="0"/>
              </a:rPr>
              <a:t> </a:t>
            </a:r>
            <a:r>
              <a:rPr lang="en-US" sz="1200" b="0" dirty="0"/>
              <a:t>– </a:t>
            </a:r>
            <a:r>
              <a:rPr lang="en-US" altLang="en-US" dirty="0"/>
              <a:t>Characteristics of IP</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73</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8.1 – </a:t>
            </a:r>
            <a:r>
              <a:rPr lang="en-US" dirty="0">
                <a:solidFill>
                  <a:schemeClr val="accent5">
                    <a:lumMod val="40000"/>
                    <a:lumOff val="60000"/>
                  </a:schemeClr>
                </a:solidFill>
              </a:rPr>
              <a:t>Network Layer Characteristics</a:t>
            </a:r>
            <a:endParaRPr lang="en-US" dirty="0"/>
          </a:p>
          <a:p>
            <a:pPr>
              <a:lnSpc>
                <a:spcPct val="80000"/>
              </a:lnSpc>
              <a:buFontTx/>
              <a:buNone/>
            </a:pPr>
            <a:r>
              <a:rPr lang="en-US" dirty="0">
                <a:latin typeface="Arial" charset="0"/>
              </a:rPr>
              <a:t>8.1.4</a:t>
            </a:r>
            <a:r>
              <a:rPr lang="en-US" baseline="0" dirty="0">
                <a:latin typeface="Arial" charset="0"/>
              </a:rPr>
              <a:t> </a:t>
            </a:r>
            <a:r>
              <a:rPr lang="en-US" sz="1200" b="0" dirty="0"/>
              <a:t>– </a:t>
            </a:r>
            <a:r>
              <a:rPr lang="en-US" altLang="en-US" dirty="0"/>
              <a:t>Connectionless</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74</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8.1 – </a:t>
            </a:r>
            <a:r>
              <a:rPr lang="en-US" dirty="0">
                <a:solidFill>
                  <a:schemeClr val="accent5">
                    <a:lumMod val="40000"/>
                    <a:lumOff val="60000"/>
                  </a:schemeClr>
                </a:solidFill>
              </a:rPr>
              <a:t>Network Layer Characteristics</a:t>
            </a:r>
            <a:endParaRPr lang="en-US" dirty="0"/>
          </a:p>
          <a:p>
            <a:pPr>
              <a:lnSpc>
                <a:spcPct val="80000"/>
              </a:lnSpc>
              <a:buFontTx/>
              <a:buNone/>
            </a:pPr>
            <a:r>
              <a:rPr lang="en-US" dirty="0">
                <a:latin typeface="Arial" charset="0"/>
              </a:rPr>
              <a:t>8.1.5</a:t>
            </a:r>
            <a:r>
              <a:rPr lang="en-US" baseline="0" dirty="0">
                <a:latin typeface="Arial" charset="0"/>
              </a:rPr>
              <a:t> </a:t>
            </a:r>
            <a:r>
              <a:rPr lang="en-US" sz="1200" b="0" dirty="0"/>
              <a:t>– </a:t>
            </a:r>
            <a:r>
              <a:rPr lang="en-US" altLang="en-US" dirty="0"/>
              <a:t>Best Effort</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75</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8.1 – </a:t>
            </a:r>
            <a:r>
              <a:rPr lang="en-US" dirty="0">
                <a:solidFill>
                  <a:schemeClr val="accent5">
                    <a:lumMod val="40000"/>
                    <a:lumOff val="60000"/>
                  </a:schemeClr>
                </a:solidFill>
              </a:rPr>
              <a:t>Network Layer Characteristics</a:t>
            </a:r>
            <a:endParaRPr lang="en-US" dirty="0"/>
          </a:p>
          <a:p>
            <a:pPr>
              <a:lnSpc>
                <a:spcPct val="80000"/>
              </a:lnSpc>
              <a:buFontTx/>
              <a:buNone/>
            </a:pPr>
            <a:r>
              <a:rPr lang="en-US" dirty="0">
                <a:latin typeface="Arial" charset="0"/>
              </a:rPr>
              <a:t>8.1.6</a:t>
            </a:r>
            <a:r>
              <a:rPr lang="en-US" baseline="0" dirty="0">
                <a:latin typeface="Arial" charset="0"/>
              </a:rPr>
              <a:t> </a:t>
            </a:r>
            <a:r>
              <a:rPr lang="en-US" sz="1200" b="0" dirty="0"/>
              <a:t>–</a:t>
            </a:r>
            <a:r>
              <a:rPr lang="en-US" sz="1200" b="0" baseline="0" dirty="0"/>
              <a:t> </a:t>
            </a:r>
            <a:r>
              <a:rPr lang="en-US" altLang="en-US" dirty="0"/>
              <a:t>Media Independent</a:t>
            </a:r>
            <a:endParaRPr lang="en-US" sz="1200" b="0" dirty="0"/>
          </a:p>
          <a:p>
            <a:pPr>
              <a:buFontTx/>
              <a:buNone/>
            </a:pPr>
            <a:r>
              <a:rPr lang="en-US" dirty="0"/>
              <a:t>8.1.7</a:t>
            </a:r>
            <a:r>
              <a:rPr lang="en-US" baseline="0" dirty="0"/>
              <a:t> </a:t>
            </a:r>
            <a:r>
              <a:rPr lang="en-US" sz="1200" dirty="0">
                <a:effectLst/>
              </a:rPr>
              <a:t>Check Your Understanding – </a:t>
            </a:r>
            <a:r>
              <a:rPr lang="en-US" sz="1200" dirty="0">
                <a:solidFill>
                  <a:schemeClr val="accent5">
                    <a:lumMod val="40000"/>
                    <a:lumOff val="60000"/>
                  </a:schemeClr>
                </a:solidFill>
                <a:effectLst/>
              </a:rPr>
              <a:t>IP</a:t>
            </a:r>
            <a:r>
              <a:rPr lang="en-US" dirty="0">
                <a:solidFill>
                  <a:schemeClr val="accent5">
                    <a:lumMod val="40000"/>
                    <a:lumOff val="60000"/>
                  </a:schemeClr>
                </a:solidFill>
              </a:rPr>
              <a:t> Characteristics</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76</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8.1 – </a:t>
            </a:r>
            <a:r>
              <a:rPr lang="en-US" dirty="0">
                <a:solidFill>
                  <a:schemeClr val="accent5">
                    <a:lumMod val="40000"/>
                    <a:lumOff val="60000"/>
                  </a:schemeClr>
                </a:solidFill>
              </a:rPr>
              <a:t>Network Layer Characteristics</a:t>
            </a:r>
            <a:endParaRPr lang="en-US" dirty="0"/>
          </a:p>
          <a:p>
            <a:pPr>
              <a:lnSpc>
                <a:spcPct val="80000"/>
              </a:lnSpc>
              <a:buFontTx/>
              <a:buNone/>
            </a:pPr>
            <a:r>
              <a:rPr lang="en-US" dirty="0">
                <a:latin typeface="Arial" charset="0"/>
              </a:rPr>
              <a:t>8.1.6</a:t>
            </a:r>
            <a:r>
              <a:rPr lang="en-US" baseline="0" dirty="0">
                <a:latin typeface="Arial" charset="0"/>
              </a:rPr>
              <a:t> </a:t>
            </a:r>
            <a:r>
              <a:rPr lang="en-US" sz="1200" b="0" dirty="0"/>
              <a:t>–</a:t>
            </a:r>
            <a:r>
              <a:rPr lang="en-US" sz="1200" b="0" baseline="0" dirty="0"/>
              <a:t> </a:t>
            </a:r>
            <a:r>
              <a:rPr lang="en-US" altLang="en-US" dirty="0"/>
              <a:t>Media Independent</a:t>
            </a:r>
            <a:endParaRPr lang="en-US" sz="1200" b="0" dirty="0"/>
          </a:p>
          <a:p>
            <a:pPr>
              <a:buFontTx/>
              <a:buNone/>
            </a:pPr>
            <a:r>
              <a:rPr lang="en-US" dirty="0"/>
              <a:t>8.1.7</a:t>
            </a:r>
            <a:r>
              <a:rPr lang="en-US" baseline="0" dirty="0"/>
              <a:t> </a:t>
            </a:r>
            <a:r>
              <a:rPr lang="en-US" sz="1200" dirty="0">
                <a:effectLst/>
              </a:rPr>
              <a:t>Check Your Understanding – </a:t>
            </a:r>
            <a:r>
              <a:rPr lang="en-US" sz="1200" dirty="0">
                <a:solidFill>
                  <a:schemeClr val="accent5">
                    <a:lumMod val="40000"/>
                    <a:lumOff val="60000"/>
                  </a:schemeClr>
                </a:solidFill>
                <a:effectLst/>
              </a:rPr>
              <a:t>IP</a:t>
            </a:r>
            <a:r>
              <a:rPr lang="en-US" dirty="0">
                <a:solidFill>
                  <a:schemeClr val="accent5">
                    <a:lumMod val="40000"/>
                    <a:lumOff val="60000"/>
                  </a:schemeClr>
                </a:solidFill>
              </a:rPr>
              <a:t> Characteristics</a:t>
            </a:r>
            <a:endParaRPr lang="en-US" dirty="0"/>
          </a:p>
        </p:txBody>
      </p:sp>
    </p:spTree>
    <p:extLst>
      <p:ext uri="{BB962C8B-B14F-4D97-AF65-F5344CB8AC3E}">
        <p14:creationId xmlns:p14="http://schemas.microsoft.com/office/powerpoint/2010/main" val="24652865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8.2 – </a:t>
            </a:r>
            <a:r>
              <a:rPr lang="en-US" dirty="0">
                <a:solidFill>
                  <a:schemeClr val="accent5">
                    <a:lumMod val="40000"/>
                    <a:lumOff val="60000"/>
                  </a:schemeClr>
                </a:solidFill>
              </a:rPr>
              <a:t>IPv4 Packet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255296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78</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8.2 – </a:t>
            </a:r>
            <a:r>
              <a:rPr lang="en-US" dirty="0">
                <a:solidFill>
                  <a:schemeClr val="accent5">
                    <a:lumMod val="40000"/>
                    <a:lumOff val="60000"/>
                  </a:schemeClr>
                </a:solidFill>
              </a:rPr>
              <a:t>IPv4 Packet</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8.2.1 – </a:t>
            </a:r>
            <a:r>
              <a:rPr lang="en-US" altLang="en-US" dirty="0"/>
              <a:t>IPv4 Packet Header</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79</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8.2 – </a:t>
            </a:r>
            <a:r>
              <a:rPr lang="en-US" dirty="0">
                <a:solidFill>
                  <a:schemeClr val="accent5">
                    <a:lumMod val="40000"/>
                    <a:lumOff val="60000"/>
                  </a:schemeClr>
                </a:solidFill>
              </a:rPr>
              <a:t>IPv4 Packet</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8.2.2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IPv4 Packet Header Fields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8</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3.1.5</a:t>
            </a:r>
            <a:r>
              <a:rPr lang="en-US" baseline="0" dirty="0">
                <a:latin typeface="Arial" charset="0"/>
              </a:rPr>
              <a:t> </a:t>
            </a:r>
            <a:r>
              <a:rPr lang="en-US" sz="1200" b="0" dirty="0"/>
              <a:t>– </a:t>
            </a:r>
            <a:r>
              <a:rPr lang="en-US" altLang="en-US" dirty="0"/>
              <a:t>Network Protocol Requirements</a:t>
            </a: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80</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8.2 – </a:t>
            </a:r>
            <a:r>
              <a:rPr lang="en-US" dirty="0">
                <a:solidFill>
                  <a:schemeClr val="accent5">
                    <a:lumMod val="40000"/>
                    <a:lumOff val="60000"/>
                  </a:schemeClr>
                </a:solidFill>
              </a:rPr>
              <a:t>IPv4 Packet</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8.2.2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IPv4 Packet Header Fields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4275545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8.3 – </a:t>
            </a:r>
            <a:r>
              <a:rPr lang="en-US" dirty="0">
                <a:solidFill>
                  <a:schemeClr val="accent5">
                    <a:lumMod val="40000"/>
                    <a:lumOff val="60000"/>
                  </a:schemeClr>
                </a:solidFill>
              </a:rPr>
              <a:t>IPv6 Packets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9681813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8.3 – </a:t>
            </a:r>
            <a:r>
              <a:rPr lang="en-US" dirty="0">
                <a:solidFill>
                  <a:schemeClr val="accent5">
                    <a:lumMod val="40000"/>
                    <a:lumOff val="60000"/>
                  </a:schemeClr>
                </a:solidFill>
              </a:rPr>
              <a:t>IPv6 Packets</a:t>
            </a:r>
          </a:p>
          <a:p>
            <a:pPr>
              <a:buFontTx/>
              <a:buNone/>
            </a:pPr>
            <a:r>
              <a:rPr lang="en-US" sz="1200" kern="1200" dirty="0">
                <a:solidFill>
                  <a:schemeClr val="tx1"/>
                </a:solidFill>
                <a:latin typeface="Arial" charset="0"/>
                <a:ea typeface="ＭＳ Ｐゴシック" charset="0"/>
                <a:cs typeface="ＭＳ Ｐゴシック" charset="0"/>
              </a:rPr>
              <a:t>8.3.1</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Limitations of IPv4</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158769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8.3 – </a:t>
            </a:r>
            <a:r>
              <a:rPr lang="en-US" dirty="0">
                <a:solidFill>
                  <a:schemeClr val="accent5">
                    <a:lumMod val="40000"/>
                    <a:lumOff val="60000"/>
                  </a:schemeClr>
                </a:solidFill>
              </a:rPr>
              <a:t>IPv6 Packets</a:t>
            </a:r>
          </a:p>
          <a:p>
            <a:pPr>
              <a:buFontTx/>
              <a:buNone/>
            </a:pPr>
            <a:r>
              <a:rPr lang="en-US" sz="1200" kern="1200" dirty="0">
                <a:solidFill>
                  <a:schemeClr val="tx1"/>
                </a:solidFill>
                <a:latin typeface="Arial" charset="0"/>
                <a:ea typeface="ＭＳ Ｐゴシック" charset="0"/>
                <a:cs typeface="ＭＳ Ｐゴシック" charset="0"/>
              </a:rPr>
              <a:t>8.3.2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 IPv6 Overview</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158769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8.3 – </a:t>
            </a:r>
            <a:r>
              <a:rPr lang="en-US" dirty="0">
                <a:solidFill>
                  <a:schemeClr val="accent5">
                    <a:lumMod val="40000"/>
                    <a:lumOff val="60000"/>
                  </a:schemeClr>
                </a:solidFill>
              </a:rPr>
              <a:t>IPv6 Packets</a:t>
            </a:r>
          </a:p>
          <a:p>
            <a:pPr>
              <a:buFontTx/>
              <a:buNone/>
            </a:pPr>
            <a:r>
              <a:rPr lang="en-US" sz="1200" kern="1200" dirty="0">
                <a:solidFill>
                  <a:schemeClr val="tx1"/>
                </a:solidFill>
                <a:latin typeface="Arial" charset="0"/>
                <a:ea typeface="ＭＳ Ｐゴシック" charset="0"/>
                <a:cs typeface="ＭＳ Ｐゴシック" charset="0"/>
              </a:rPr>
              <a:t>8.3.3</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 IPv4 Packet Header Fields in the IPv6 Packet Header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158769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8.3 – </a:t>
            </a:r>
            <a:r>
              <a:rPr lang="en-US" dirty="0">
                <a:solidFill>
                  <a:schemeClr val="accent5">
                    <a:lumMod val="40000"/>
                    <a:lumOff val="60000"/>
                  </a:schemeClr>
                </a:solidFill>
              </a:rPr>
              <a:t>IPv6 Packets</a:t>
            </a:r>
          </a:p>
          <a:p>
            <a:pPr>
              <a:buFontTx/>
              <a:buNone/>
            </a:pPr>
            <a:r>
              <a:rPr lang="en-US" sz="1200" kern="1200" dirty="0">
                <a:solidFill>
                  <a:schemeClr val="tx1"/>
                </a:solidFill>
                <a:latin typeface="Arial" charset="0"/>
                <a:ea typeface="ＭＳ Ｐゴシック" charset="0"/>
                <a:cs typeface="ＭＳ Ｐゴシック" charset="0"/>
              </a:rPr>
              <a:t>8.3.4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IPv6 Packet Header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158769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8.3 – </a:t>
            </a:r>
            <a:r>
              <a:rPr lang="en-US" dirty="0">
                <a:solidFill>
                  <a:schemeClr val="accent5">
                    <a:lumMod val="40000"/>
                    <a:lumOff val="60000"/>
                  </a:schemeClr>
                </a:solidFill>
              </a:rPr>
              <a:t>IPv6 Packets</a:t>
            </a:r>
          </a:p>
          <a:p>
            <a:pPr>
              <a:buFontTx/>
              <a:buNone/>
            </a:pPr>
            <a:r>
              <a:rPr lang="en-US" sz="1200" kern="1200" dirty="0">
                <a:solidFill>
                  <a:schemeClr val="tx1"/>
                </a:solidFill>
                <a:latin typeface="Arial" charset="0"/>
                <a:ea typeface="ＭＳ Ｐゴシック" charset="0"/>
                <a:cs typeface="ＭＳ Ｐゴシック" charset="0"/>
              </a:rPr>
              <a:t>8.3.4</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altLang="en-US" dirty="0"/>
              <a:t>IPv6 Packet Header (Cont.)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158769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8.4 – </a:t>
            </a:r>
            <a:r>
              <a:rPr lang="en-US" dirty="0">
                <a:solidFill>
                  <a:schemeClr val="accent5">
                    <a:lumMod val="40000"/>
                    <a:lumOff val="60000"/>
                  </a:schemeClr>
                </a:solidFill>
              </a:rPr>
              <a:t>How a Host Routes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9681813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8.4 – </a:t>
            </a:r>
            <a:r>
              <a:rPr lang="en-US" dirty="0">
                <a:solidFill>
                  <a:schemeClr val="accent5">
                    <a:lumMod val="40000"/>
                    <a:lumOff val="60000"/>
                  </a:schemeClr>
                </a:solidFill>
              </a:rPr>
              <a:t>How a Host Routes</a:t>
            </a:r>
            <a:endParaRPr lang="en-US" dirty="0"/>
          </a:p>
          <a:p>
            <a:r>
              <a:rPr lang="en-US" dirty="0"/>
              <a:t>8.4.1</a:t>
            </a:r>
            <a:r>
              <a:rPr lang="en-US" baseline="0" dirty="0"/>
              <a:t> – </a:t>
            </a:r>
            <a:r>
              <a:rPr lang="en-US" altLang="en-US" dirty="0"/>
              <a:t>Host Forwarding Decision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2784409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8.4 – </a:t>
            </a:r>
            <a:r>
              <a:rPr lang="en-US" dirty="0">
                <a:solidFill>
                  <a:schemeClr val="accent5">
                    <a:lumMod val="40000"/>
                    <a:lumOff val="60000"/>
                  </a:schemeClr>
                </a:solidFill>
              </a:rPr>
              <a:t>How a Host Routes</a:t>
            </a:r>
            <a:endParaRPr lang="en-US" dirty="0"/>
          </a:p>
          <a:p>
            <a:r>
              <a:rPr lang="en-US" dirty="0"/>
              <a:t>8.4.1</a:t>
            </a:r>
            <a:r>
              <a:rPr lang="en-US" baseline="0" dirty="0"/>
              <a:t> – </a:t>
            </a:r>
            <a:r>
              <a:rPr lang="en-US" altLang="en-US" dirty="0"/>
              <a:t>Host Forwarding Decision (Cont.)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278440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lang="en-US" altLang="en-US" sz="8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9</a:t>
            </a:fld>
            <a:endParaRPr kumimoji="0" lang="en-US" alt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 – </a:t>
            </a:r>
            <a:r>
              <a:rPr lang="en-US" sz="1200" dirty="0">
                <a:solidFill>
                  <a:schemeClr val="accent5">
                    <a:lumMod val="40000"/>
                    <a:lumOff val="60000"/>
                  </a:schemeClr>
                </a:solidFill>
              </a:rPr>
              <a:t>Protocols and Models</a:t>
            </a:r>
          </a:p>
          <a:p>
            <a:pPr>
              <a:buFontTx/>
              <a:buNone/>
            </a:pPr>
            <a:r>
              <a:rPr lang="en-US" sz="1200" b="0" dirty="0"/>
              <a:t>3.1 – The Rules</a:t>
            </a:r>
            <a:endParaRPr lang="en-GB" b="0" dirty="0"/>
          </a:p>
          <a:p>
            <a:pPr>
              <a:lnSpc>
                <a:spcPct val="80000"/>
              </a:lnSpc>
              <a:buFontTx/>
              <a:buNone/>
            </a:pPr>
            <a:r>
              <a:rPr lang="en-US" dirty="0">
                <a:latin typeface="Arial" charset="0"/>
              </a:rPr>
              <a:t>3.1.6</a:t>
            </a:r>
            <a:r>
              <a:rPr lang="en-US" baseline="0" dirty="0">
                <a:latin typeface="Arial" charset="0"/>
              </a:rPr>
              <a:t> </a:t>
            </a:r>
            <a:r>
              <a:rPr lang="en-US" sz="1200" b="0" dirty="0"/>
              <a:t>– </a:t>
            </a:r>
            <a:r>
              <a:rPr lang="en-US" altLang="en-US" dirty="0"/>
              <a:t>Message Encoding</a:t>
            </a:r>
            <a:endParaRPr lang="en-US" baseline="0" dirty="0">
              <a:latin typeface="Arial" charset="0"/>
            </a:endParaRP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8.4 – </a:t>
            </a:r>
            <a:r>
              <a:rPr lang="en-US" dirty="0">
                <a:solidFill>
                  <a:schemeClr val="accent5">
                    <a:lumMod val="40000"/>
                    <a:lumOff val="60000"/>
                  </a:schemeClr>
                </a:solidFill>
              </a:rPr>
              <a:t>How a Host Routes</a:t>
            </a:r>
            <a:endParaRPr lang="en-US" dirty="0"/>
          </a:p>
          <a:p>
            <a:r>
              <a:rPr lang="en-US" dirty="0"/>
              <a:t>8.4.2</a:t>
            </a:r>
            <a:r>
              <a:rPr lang="en-US" baseline="0" dirty="0"/>
              <a:t> – </a:t>
            </a:r>
            <a:r>
              <a:rPr lang="en-US" altLang="en-US" dirty="0"/>
              <a:t>Default Gateway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2784409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8.4 – </a:t>
            </a:r>
            <a:r>
              <a:rPr lang="en-US" dirty="0">
                <a:solidFill>
                  <a:schemeClr val="accent5">
                    <a:lumMod val="40000"/>
                    <a:lumOff val="60000"/>
                  </a:schemeClr>
                </a:solidFill>
              </a:rPr>
              <a:t>How a Host Routes</a:t>
            </a:r>
            <a:endParaRPr lang="en-US" dirty="0"/>
          </a:p>
          <a:p>
            <a:r>
              <a:rPr lang="en-US" dirty="0"/>
              <a:t>8.4.3</a:t>
            </a:r>
            <a:r>
              <a:rPr lang="en-US" baseline="0" dirty="0"/>
              <a:t> – </a:t>
            </a:r>
            <a:r>
              <a:rPr lang="en-US" altLang="en-US" dirty="0"/>
              <a:t>A Host Routes to the Default Gateway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2784409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8.4 – </a:t>
            </a:r>
            <a:r>
              <a:rPr lang="en-US" dirty="0">
                <a:solidFill>
                  <a:schemeClr val="accent5">
                    <a:lumMod val="40000"/>
                    <a:lumOff val="60000"/>
                  </a:schemeClr>
                </a:solidFill>
              </a:rPr>
              <a:t>How a Host Routes</a:t>
            </a:r>
            <a:endParaRPr lang="en-US" dirty="0"/>
          </a:p>
          <a:p>
            <a:r>
              <a:rPr lang="en-US" dirty="0"/>
              <a:t>8.4.4</a:t>
            </a:r>
            <a:r>
              <a:rPr lang="en-US" baseline="0" dirty="0"/>
              <a:t> – </a:t>
            </a:r>
            <a:r>
              <a:rPr lang="en-US" altLang="en-US" dirty="0"/>
              <a:t>Host Routing Tables</a:t>
            </a:r>
          </a:p>
          <a:p>
            <a:pPr>
              <a:buFontTx/>
              <a:buNone/>
            </a:pPr>
            <a:r>
              <a:rPr lang="en-US" sz="1200" kern="1200" dirty="0">
                <a:solidFill>
                  <a:schemeClr val="tx1"/>
                </a:solidFill>
                <a:latin typeface="Arial" charset="0"/>
                <a:ea typeface="ＭＳ Ｐゴシック" charset="0"/>
                <a:cs typeface="ＭＳ Ｐゴシック" charset="0"/>
              </a:rPr>
              <a:t>8.4.5</a:t>
            </a:r>
            <a:r>
              <a:rPr lang="en-US" sz="1200" kern="1200" baseline="0" dirty="0">
                <a:solidFill>
                  <a:schemeClr val="tx1"/>
                </a:solidFill>
                <a:latin typeface="Arial" charset="0"/>
                <a:ea typeface="ＭＳ Ｐゴシック" charset="0"/>
                <a:cs typeface="ＭＳ Ｐゴシック" charset="0"/>
              </a:rPr>
              <a:t> </a:t>
            </a:r>
            <a:r>
              <a:rPr lang="en-US" sz="1200" dirty="0">
                <a:effectLst/>
              </a:rPr>
              <a:t>– Check Your Understanding – </a:t>
            </a:r>
            <a:r>
              <a:rPr lang="en-US" dirty="0">
                <a:solidFill>
                  <a:schemeClr val="accent5">
                    <a:lumMod val="40000"/>
                    <a:lumOff val="60000"/>
                  </a:schemeClr>
                </a:solidFill>
              </a:rPr>
              <a:t>How a Host Routes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2784409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8.5 – </a:t>
            </a:r>
            <a:r>
              <a:rPr lang="en-US" dirty="0">
                <a:solidFill>
                  <a:schemeClr val="accent5">
                    <a:lumMod val="40000"/>
                    <a:lumOff val="60000"/>
                  </a:schemeClr>
                </a:solidFill>
              </a:rPr>
              <a:t>Introduction to Routing</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9681813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8.5 – </a:t>
            </a:r>
            <a:r>
              <a:rPr lang="en-US" dirty="0">
                <a:solidFill>
                  <a:schemeClr val="accent5">
                    <a:lumMod val="40000"/>
                    <a:lumOff val="60000"/>
                  </a:schemeClr>
                </a:solidFill>
              </a:rPr>
              <a:t>Introduction to Routing</a:t>
            </a:r>
            <a:endParaRPr lang="en-US" dirty="0"/>
          </a:p>
          <a:p>
            <a:pPr>
              <a:lnSpc>
                <a:spcPct val="80000"/>
              </a:lnSpc>
              <a:buFontTx/>
              <a:buNone/>
            </a:pPr>
            <a:r>
              <a:rPr lang="en-US" dirty="0">
                <a:latin typeface="Arial" charset="0"/>
              </a:rPr>
              <a:t>8.5.1 – </a:t>
            </a:r>
            <a:r>
              <a:rPr lang="en-US" altLang="en-US" dirty="0"/>
              <a:t>Router Packet Forwarding Decision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1795741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8.5 – </a:t>
            </a:r>
            <a:r>
              <a:rPr lang="en-US" dirty="0">
                <a:solidFill>
                  <a:schemeClr val="accent5">
                    <a:lumMod val="40000"/>
                    <a:lumOff val="60000"/>
                  </a:schemeClr>
                </a:solidFill>
              </a:rPr>
              <a:t>Introduction to Routing</a:t>
            </a:r>
            <a:endParaRPr lang="en-US" dirty="0"/>
          </a:p>
          <a:p>
            <a:pPr>
              <a:lnSpc>
                <a:spcPct val="80000"/>
              </a:lnSpc>
              <a:buFontTx/>
              <a:buNone/>
            </a:pPr>
            <a:r>
              <a:rPr lang="en-US" dirty="0">
                <a:latin typeface="Arial" charset="0"/>
              </a:rPr>
              <a:t>8.5.2 – </a:t>
            </a:r>
            <a:r>
              <a:rPr lang="en-US" altLang="en-US" dirty="0"/>
              <a:t>IP Router Routing Table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1795741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8.5 – </a:t>
            </a:r>
            <a:r>
              <a:rPr lang="en-US" dirty="0">
                <a:solidFill>
                  <a:schemeClr val="accent5">
                    <a:lumMod val="40000"/>
                    <a:lumOff val="60000"/>
                  </a:schemeClr>
                </a:solidFill>
              </a:rPr>
              <a:t>Introduction to Routing</a:t>
            </a:r>
            <a:endParaRPr lang="en-US" dirty="0"/>
          </a:p>
          <a:p>
            <a:pPr>
              <a:lnSpc>
                <a:spcPct val="80000"/>
              </a:lnSpc>
              <a:buFontTx/>
              <a:buNone/>
            </a:pPr>
            <a:r>
              <a:rPr lang="en-US" dirty="0">
                <a:latin typeface="Arial" charset="0"/>
              </a:rPr>
              <a:t>8.5.3 – </a:t>
            </a:r>
            <a:r>
              <a:rPr lang="en-US" altLang="en-US" sz="1200" dirty="0"/>
              <a:t>Static Routing</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1795741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8.5 – </a:t>
            </a:r>
            <a:r>
              <a:rPr lang="en-US" dirty="0">
                <a:solidFill>
                  <a:schemeClr val="accent5">
                    <a:lumMod val="40000"/>
                    <a:lumOff val="60000"/>
                  </a:schemeClr>
                </a:solidFill>
              </a:rPr>
              <a:t>Introduction to Routing</a:t>
            </a:r>
            <a:endParaRPr lang="en-US" dirty="0"/>
          </a:p>
          <a:p>
            <a:pPr>
              <a:lnSpc>
                <a:spcPct val="80000"/>
              </a:lnSpc>
              <a:buFontTx/>
              <a:buNone/>
            </a:pPr>
            <a:r>
              <a:rPr lang="en-US" dirty="0">
                <a:latin typeface="Arial" charset="0"/>
              </a:rPr>
              <a:t>8.5.4 – </a:t>
            </a:r>
            <a:r>
              <a:rPr lang="en-US" altLang="en-US" sz="1200" dirty="0"/>
              <a:t>Dynamic Routing</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1795741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solidFill>
                  <a:schemeClr val="accent5">
                    <a:lumMod val="40000"/>
                    <a:lumOff val="60000"/>
                  </a:schemeClr>
                </a:solidFill>
              </a:rPr>
              <a:t>8</a:t>
            </a:r>
            <a:r>
              <a:rPr lang="en-US" sz="1200" baseline="0" dirty="0">
                <a:solidFill>
                  <a:schemeClr val="accent5">
                    <a:lumMod val="40000"/>
                    <a:lumOff val="60000"/>
                  </a:schemeClr>
                </a:solidFill>
              </a:rPr>
              <a:t> – </a:t>
            </a:r>
            <a:r>
              <a:rPr lang="en-US" sz="1200" dirty="0">
                <a:solidFill>
                  <a:schemeClr val="accent5">
                    <a:lumMod val="40000"/>
                    <a:lumOff val="60000"/>
                  </a:schemeClr>
                </a:solidFill>
              </a:rPr>
              <a:t>Network Layer</a:t>
            </a:r>
            <a:endParaRPr lang="en-US" dirty="0"/>
          </a:p>
          <a:p>
            <a:pPr>
              <a:buFontTx/>
              <a:buNone/>
            </a:pPr>
            <a:r>
              <a:rPr lang="en-US" sz="1200" b="0" dirty="0"/>
              <a:t>8.5 – </a:t>
            </a:r>
            <a:r>
              <a:rPr lang="en-US" dirty="0">
                <a:solidFill>
                  <a:schemeClr val="accent5">
                    <a:lumMod val="40000"/>
                    <a:lumOff val="60000"/>
                  </a:schemeClr>
                </a:solidFill>
              </a:rPr>
              <a:t>Introduction to Routing</a:t>
            </a:r>
            <a:endParaRPr lang="en-US" dirty="0"/>
          </a:p>
          <a:p>
            <a:pPr>
              <a:lnSpc>
                <a:spcPct val="80000"/>
              </a:lnSpc>
              <a:buFontTx/>
              <a:buNone/>
            </a:pPr>
            <a:r>
              <a:rPr lang="en-US" dirty="0">
                <a:latin typeface="Arial" charset="0"/>
              </a:rPr>
              <a:t>8.5.6 – </a:t>
            </a:r>
            <a:r>
              <a:rPr lang="en-US" altLang="en-US" dirty="0"/>
              <a:t>Introduction to an IPv4 Routing Table</a:t>
            </a:r>
            <a:endParaRPr lang="en-US" dirty="0">
              <a:latin typeface="Arial" charset="0"/>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8.5.7 – </a:t>
            </a:r>
            <a:r>
              <a:rPr lang="en-US" sz="1200" dirty="0">
                <a:effectLst/>
              </a:rPr>
              <a:t>Check Your Understanding – </a:t>
            </a:r>
            <a:r>
              <a:rPr lang="en-US" dirty="0">
                <a:solidFill>
                  <a:schemeClr val="accent5">
                    <a:lumMod val="40000"/>
                    <a:lumOff val="60000"/>
                  </a:schemeClr>
                </a:solidFill>
              </a:rPr>
              <a:t>Introduction to Routing</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1795741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508118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55228-B823-853A-2B34-AC7103C8CE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DBDB21B-C642-3AB0-94AB-B22D080BEA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34A509A-9C2A-0CE5-F599-0CB28838A319}"/>
              </a:ext>
            </a:extLst>
          </p:cNvPr>
          <p:cNvSpPr>
            <a:spLocks noGrp="1"/>
          </p:cNvSpPr>
          <p:nvPr>
            <p:ph type="dt" sz="half" idx="10"/>
          </p:nvPr>
        </p:nvSpPr>
        <p:spPr/>
        <p:txBody>
          <a:bodyPr/>
          <a:lstStyle/>
          <a:p>
            <a:fld id="{0B740623-A484-4F38-A074-59D74C0295D8}" type="datetimeFigureOut">
              <a:rPr lang="en-CA" smtClean="0"/>
              <a:t>2025-01-14</a:t>
            </a:fld>
            <a:endParaRPr lang="en-CA"/>
          </a:p>
        </p:txBody>
      </p:sp>
      <p:sp>
        <p:nvSpPr>
          <p:cNvPr id="5" name="Footer Placeholder 4">
            <a:extLst>
              <a:ext uri="{FF2B5EF4-FFF2-40B4-BE49-F238E27FC236}">
                <a16:creationId xmlns:a16="http://schemas.microsoft.com/office/drawing/2014/main" id="{D2F3BA1B-946C-9988-86EA-4BD94542C42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1963135-1FA4-DA5B-8329-50996D0B84DD}"/>
              </a:ext>
            </a:extLst>
          </p:cNvPr>
          <p:cNvSpPr>
            <a:spLocks noGrp="1"/>
          </p:cNvSpPr>
          <p:nvPr>
            <p:ph type="sldNum" sz="quarter" idx="12"/>
          </p:nvPr>
        </p:nvSpPr>
        <p:spPr/>
        <p:txBody>
          <a:bodyPr/>
          <a:lstStyle/>
          <a:p>
            <a:fld id="{8D541905-FCD3-4CD4-9B95-459124734E6F}" type="slidenum">
              <a:rPr lang="en-CA" smtClean="0"/>
              <a:t>‹#›</a:t>
            </a:fld>
            <a:endParaRPr lang="en-CA"/>
          </a:p>
        </p:txBody>
      </p:sp>
    </p:spTree>
    <p:extLst>
      <p:ext uri="{BB962C8B-B14F-4D97-AF65-F5344CB8AC3E}">
        <p14:creationId xmlns:p14="http://schemas.microsoft.com/office/powerpoint/2010/main" val="34416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2A8FC-D961-6665-87DC-CAD51809C16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6314234-C6DE-1EAB-6BB0-AC29FA71D6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BB18A1E-F8E1-F934-4212-63E49E473C55}"/>
              </a:ext>
            </a:extLst>
          </p:cNvPr>
          <p:cNvSpPr>
            <a:spLocks noGrp="1"/>
          </p:cNvSpPr>
          <p:nvPr>
            <p:ph type="dt" sz="half" idx="10"/>
          </p:nvPr>
        </p:nvSpPr>
        <p:spPr/>
        <p:txBody>
          <a:bodyPr/>
          <a:lstStyle/>
          <a:p>
            <a:fld id="{0B740623-A484-4F38-A074-59D74C0295D8}" type="datetimeFigureOut">
              <a:rPr lang="en-CA" smtClean="0"/>
              <a:t>2025-01-14</a:t>
            </a:fld>
            <a:endParaRPr lang="en-CA"/>
          </a:p>
        </p:txBody>
      </p:sp>
      <p:sp>
        <p:nvSpPr>
          <p:cNvPr id="5" name="Footer Placeholder 4">
            <a:extLst>
              <a:ext uri="{FF2B5EF4-FFF2-40B4-BE49-F238E27FC236}">
                <a16:creationId xmlns:a16="http://schemas.microsoft.com/office/drawing/2014/main" id="{ECB03CD1-10A4-D5D4-D9DF-308EDD83D8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2B4B8E3-73B3-5EAA-2411-C7D138FC7A6D}"/>
              </a:ext>
            </a:extLst>
          </p:cNvPr>
          <p:cNvSpPr>
            <a:spLocks noGrp="1"/>
          </p:cNvSpPr>
          <p:nvPr>
            <p:ph type="sldNum" sz="quarter" idx="12"/>
          </p:nvPr>
        </p:nvSpPr>
        <p:spPr/>
        <p:txBody>
          <a:bodyPr/>
          <a:lstStyle/>
          <a:p>
            <a:fld id="{8D541905-FCD3-4CD4-9B95-459124734E6F}" type="slidenum">
              <a:rPr lang="en-CA" smtClean="0"/>
              <a:t>‹#›</a:t>
            </a:fld>
            <a:endParaRPr lang="en-CA"/>
          </a:p>
        </p:txBody>
      </p:sp>
    </p:spTree>
    <p:extLst>
      <p:ext uri="{BB962C8B-B14F-4D97-AF65-F5344CB8AC3E}">
        <p14:creationId xmlns:p14="http://schemas.microsoft.com/office/powerpoint/2010/main" val="83927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F0E12E-E84D-D79B-61E2-5E269D5DC2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65D3AC5-FAF6-F212-4CAA-17EED3E519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A43106D-969C-3BBD-0B99-E6D3ED3B870C}"/>
              </a:ext>
            </a:extLst>
          </p:cNvPr>
          <p:cNvSpPr>
            <a:spLocks noGrp="1"/>
          </p:cNvSpPr>
          <p:nvPr>
            <p:ph type="dt" sz="half" idx="10"/>
          </p:nvPr>
        </p:nvSpPr>
        <p:spPr/>
        <p:txBody>
          <a:bodyPr/>
          <a:lstStyle/>
          <a:p>
            <a:fld id="{0B740623-A484-4F38-A074-59D74C0295D8}" type="datetimeFigureOut">
              <a:rPr lang="en-CA" smtClean="0"/>
              <a:t>2025-01-14</a:t>
            </a:fld>
            <a:endParaRPr lang="en-CA"/>
          </a:p>
        </p:txBody>
      </p:sp>
      <p:sp>
        <p:nvSpPr>
          <p:cNvPr id="5" name="Footer Placeholder 4">
            <a:extLst>
              <a:ext uri="{FF2B5EF4-FFF2-40B4-BE49-F238E27FC236}">
                <a16:creationId xmlns:a16="http://schemas.microsoft.com/office/drawing/2014/main" id="{9DDF1CFF-D336-EE13-F2AD-A4A277DF86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0E991C5-494E-8F55-18D0-8D7F22BCAA5C}"/>
              </a:ext>
            </a:extLst>
          </p:cNvPr>
          <p:cNvSpPr>
            <a:spLocks noGrp="1"/>
          </p:cNvSpPr>
          <p:nvPr>
            <p:ph type="sldNum" sz="quarter" idx="12"/>
          </p:nvPr>
        </p:nvSpPr>
        <p:spPr/>
        <p:txBody>
          <a:bodyPr/>
          <a:lstStyle/>
          <a:p>
            <a:fld id="{8D541905-FCD3-4CD4-9B95-459124734E6F}" type="slidenum">
              <a:rPr lang="en-CA" smtClean="0"/>
              <a:t>‹#›</a:t>
            </a:fld>
            <a:endParaRPr lang="en-CA"/>
          </a:p>
        </p:txBody>
      </p:sp>
    </p:spTree>
    <p:extLst>
      <p:ext uri="{BB962C8B-B14F-4D97-AF65-F5344CB8AC3E}">
        <p14:creationId xmlns:p14="http://schemas.microsoft.com/office/powerpoint/2010/main" val="224411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dirty="0"/>
              <a:t>Click to edit Master text styles</a:t>
            </a:r>
          </a:p>
        </p:txBody>
      </p:sp>
      <p:sp>
        <p:nvSpPr>
          <p:cNvPr id="2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14744292"/>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1"/>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accent1"/>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dirty="0"/>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474287152"/>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dirty="0"/>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18468210"/>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5">
                    <a:lumMod val="50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fontAlgn="auto">
              <a:spcBef>
                <a:spcPts val="0"/>
              </a:spcBef>
              <a:spcAft>
                <a:spcPts val="0"/>
              </a:spcAft>
              <a:defRPr/>
            </a:pPr>
            <a:r>
              <a:rPr lang="en-US" sz="8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677386" y="6286929"/>
            <a:ext cx="453676"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738870228"/>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37801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941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767480" y="3403400"/>
            <a:ext cx="931499" cy="93149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FFFFFF"/>
              </a:solidFill>
              <a:cs typeface="Arial"/>
            </a:endParaRPr>
          </a:p>
        </p:txBody>
      </p:sp>
      <p:sp>
        <p:nvSpPr>
          <p:cNvPr id="15" name="Oval 14"/>
          <p:cNvSpPr/>
          <p:nvPr/>
        </p:nvSpPr>
        <p:spPr>
          <a:xfrm>
            <a:off x="767480" y="1902143"/>
            <a:ext cx="931499" cy="931499"/>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bg1"/>
              </a:solidFill>
              <a:cs typeface="Arial"/>
            </a:endParaRPr>
          </a:p>
        </p:txBody>
      </p:sp>
      <p:sp>
        <p:nvSpPr>
          <p:cNvPr id="22" name="Oval 21"/>
          <p:cNvSpPr/>
          <p:nvPr/>
        </p:nvSpPr>
        <p:spPr>
          <a:xfrm>
            <a:off x="767480" y="4870791"/>
            <a:ext cx="931499" cy="931499"/>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767480" y="3403401"/>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1" y="4868187"/>
            <a:ext cx="931499" cy="924508"/>
          </a:xfrm>
          <a:prstGeom prst="rect">
            <a:avLst/>
          </a:prstGeom>
          <a:ln>
            <a:noFill/>
          </a:ln>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767480" y="1902998"/>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189512464"/>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5" name="Oval 14"/>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2" name="Oval 21"/>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767485" y="5228956"/>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79929742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4BB1-4117-5C3C-9348-CB66E60D48B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4A49F61-5B35-C306-EBA4-CE4F92617B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E5D5FA-EB93-5630-5B25-EFC736E619EB}"/>
              </a:ext>
            </a:extLst>
          </p:cNvPr>
          <p:cNvSpPr>
            <a:spLocks noGrp="1"/>
          </p:cNvSpPr>
          <p:nvPr>
            <p:ph type="dt" sz="half" idx="10"/>
          </p:nvPr>
        </p:nvSpPr>
        <p:spPr/>
        <p:txBody>
          <a:bodyPr/>
          <a:lstStyle/>
          <a:p>
            <a:fld id="{0B740623-A484-4F38-A074-59D74C0295D8}" type="datetimeFigureOut">
              <a:rPr lang="en-CA" smtClean="0"/>
              <a:t>2025-01-14</a:t>
            </a:fld>
            <a:endParaRPr lang="en-CA"/>
          </a:p>
        </p:txBody>
      </p:sp>
      <p:sp>
        <p:nvSpPr>
          <p:cNvPr id="5" name="Footer Placeholder 4">
            <a:extLst>
              <a:ext uri="{FF2B5EF4-FFF2-40B4-BE49-F238E27FC236}">
                <a16:creationId xmlns:a16="http://schemas.microsoft.com/office/drawing/2014/main" id="{BCDCEFC5-955C-C390-8B3E-7898CEB0E34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BF46606-1746-5186-E29E-1EB0FBF0ED7C}"/>
              </a:ext>
            </a:extLst>
          </p:cNvPr>
          <p:cNvSpPr>
            <a:spLocks noGrp="1"/>
          </p:cNvSpPr>
          <p:nvPr>
            <p:ph type="sldNum" sz="quarter" idx="12"/>
          </p:nvPr>
        </p:nvSpPr>
        <p:spPr/>
        <p:txBody>
          <a:bodyPr/>
          <a:lstStyle/>
          <a:p>
            <a:fld id="{8D541905-FCD3-4CD4-9B95-459124734E6F}" type="slidenum">
              <a:rPr lang="en-CA" smtClean="0"/>
              <a:t>‹#›</a:t>
            </a:fld>
            <a:endParaRPr lang="en-CA"/>
          </a:p>
        </p:txBody>
      </p:sp>
    </p:spTree>
    <p:extLst>
      <p:ext uri="{BB962C8B-B14F-4D97-AF65-F5344CB8AC3E}">
        <p14:creationId xmlns:p14="http://schemas.microsoft.com/office/powerpoint/2010/main" val="31556498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3" name="Oval 42"/>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rgbClr val="FFFFFF"/>
              </a:solidFill>
              <a:cs typeface="Arial"/>
            </a:endParaRPr>
          </a:p>
        </p:txBody>
      </p:sp>
      <p:sp>
        <p:nvSpPr>
          <p:cNvPr id="44" name="Oval 43"/>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767485" y="5228956"/>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5886102" y="2644113"/>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8" name="Oval 57"/>
          <p:cNvSpPr/>
          <p:nvPr/>
        </p:nvSpPr>
        <p:spPr>
          <a:xfrm>
            <a:off x="5886101" y="1776925"/>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9" name="Oval 58"/>
          <p:cNvSpPr/>
          <p:nvPr/>
        </p:nvSpPr>
        <p:spPr>
          <a:xfrm>
            <a:off x="5886102" y="3508284"/>
            <a:ext cx="619753" cy="619753"/>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5886104" y="4371130"/>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5886105" y="5233977"/>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012070694"/>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
            <a:ext cx="12191999" cy="6887832"/>
          </a:xfrm>
          <a:prstGeom prst="rect">
            <a:avLst/>
          </a:prstGeom>
        </p:spPr>
      </p:pic>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326994460"/>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128920235"/>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4995059" y="2839808"/>
            <a:ext cx="2157259" cy="1147389"/>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101515428"/>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11297921" y="6605684"/>
            <a:ext cx="902547" cy="252317"/>
          </a:xfrm>
          <a:prstGeom prst="rect">
            <a:avLst/>
          </a:prstGeom>
        </p:spPr>
        <p:txBody>
          <a:bodyPr vert="horz" lIns="91440" tIns="45720" rIns="91440" bIns="45720" rtlCol="0" anchor="ctr"/>
          <a:lstStyle>
            <a:lvl1pPr algn="r">
              <a:defRPr sz="700">
                <a:solidFill>
                  <a:schemeClr val="tx2"/>
                </a:solidFill>
              </a:defRPr>
            </a:lvl1pPr>
          </a:lstStyle>
          <a:p>
            <a:pPr defTabSz="514338">
              <a:defRPr/>
            </a:pPr>
            <a:fld id="{2F5CCB13-0A32-4557-88E9-079F0C330695}" type="slidenum">
              <a:rPr lang="en-US" kern="0" smtClean="0">
                <a:solidFill>
                  <a:srgbClr val="595959"/>
                </a:solidFill>
              </a:rPr>
              <a:pPr defTabSz="514338">
                <a:defRPr/>
              </a:pPr>
              <a:t>‹#›</a:t>
            </a:fld>
            <a:endParaRPr lang="en-US" kern="0" dirty="0">
              <a:solidFill>
                <a:srgbClr val="595959"/>
              </a:solidFill>
            </a:endParaRPr>
          </a:p>
        </p:txBody>
      </p:sp>
      <p:sp>
        <p:nvSpPr>
          <p:cNvPr id="5" name="Rectangle 3"/>
          <p:cNvSpPr>
            <a:spLocks noGrp="1" noChangeArrowheads="1"/>
          </p:cNvSpPr>
          <p:nvPr>
            <p:ph idx="1"/>
          </p:nvPr>
        </p:nvSpPr>
        <p:spPr bwMode="auto">
          <a:xfrm>
            <a:off x="192087" y="1065260"/>
            <a:ext cx="11804381"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26478" indent="-226478">
              <a:lnSpc>
                <a:spcPct val="100000"/>
              </a:lnSpc>
              <a:spcBef>
                <a:spcPts val="800"/>
              </a:spcBef>
              <a:spcAft>
                <a:spcPts val="800"/>
              </a:spcAft>
              <a:buFont typeface="Wingdings" panose="05000000000000000000" pitchFamily="2" charset="2"/>
              <a:buChar char="§"/>
              <a:defRPr>
                <a:solidFill>
                  <a:srgbClr val="000000"/>
                </a:solidFill>
              </a:defRPr>
            </a:lvl1pPr>
            <a:lvl2pPr>
              <a:lnSpc>
                <a:spcPct val="100000"/>
              </a:lnSpc>
              <a:spcBef>
                <a:spcPts val="400"/>
              </a:spcBef>
              <a:spcAft>
                <a:spcPts val="400"/>
              </a:spcAft>
              <a:defRPr>
                <a:solidFill>
                  <a:srgbClr val="000000"/>
                </a:solidFill>
              </a:defRPr>
            </a:lvl2pPr>
            <a:lvl3pPr>
              <a:lnSpc>
                <a:spcPct val="100000"/>
              </a:lnSpc>
              <a:spcBef>
                <a:spcPts val="400"/>
              </a:spcBef>
              <a:spcAft>
                <a:spcPts val="400"/>
              </a:spcAft>
              <a:defRPr>
                <a:solidFill>
                  <a:srgbClr val="000000"/>
                </a:solidFill>
              </a:defRPr>
            </a:lvl3pPr>
            <a:lvl4pPr>
              <a:lnSpc>
                <a:spcPct val="100000"/>
              </a:lnSpc>
              <a:spcBef>
                <a:spcPts val="400"/>
              </a:spcBef>
              <a:spcAft>
                <a:spcPts val="4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55191"/>
            <a:ext cx="12192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32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384088039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2636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2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615068139"/>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1"/>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accent1"/>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97016255"/>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508066520"/>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5">
                    <a:lumMod val="50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fontAlgn="auto">
              <a:spcBef>
                <a:spcPts val="0"/>
              </a:spcBef>
              <a:spcAft>
                <a:spcPts val="0"/>
              </a:spcAft>
              <a:defRPr/>
            </a:pPr>
            <a:r>
              <a:rPr lang="en-US" sz="8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677386" y="6286929"/>
            <a:ext cx="453676"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95734673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6FB7-1DAD-289F-9307-B7BD27C06D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0B0383E-01A1-5B04-68E6-41CFE97811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C7043C-076C-8588-B82E-7B870F355209}"/>
              </a:ext>
            </a:extLst>
          </p:cNvPr>
          <p:cNvSpPr>
            <a:spLocks noGrp="1"/>
          </p:cNvSpPr>
          <p:nvPr>
            <p:ph type="dt" sz="half" idx="10"/>
          </p:nvPr>
        </p:nvSpPr>
        <p:spPr/>
        <p:txBody>
          <a:bodyPr/>
          <a:lstStyle/>
          <a:p>
            <a:fld id="{0B740623-A484-4F38-A074-59D74C0295D8}" type="datetimeFigureOut">
              <a:rPr lang="en-CA" smtClean="0"/>
              <a:t>2025-01-14</a:t>
            </a:fld>
            <a:endParaRPr lang="en-CA"/>
          </a:p>
        </p:txBody>
      </p:sp>
      <p:sp>
        <p:nvSpPr>
          <p:cNvPr id="5" name="Footer Placeholder 4">
            <a:extLst>
              <a:ext uri="{FF2B5EF4-FFF2-40B4-BE49-F238E27FC236}">
                <a16:creationId xmlns:a16="http://schemas.microsoft.com/office/drawing/2014/main" id="{D1FB238F-DB09-94C6-4BC7-1A34B163DD8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8AF1F6F-1A02-B1D9-4529-5C95F3C96F26}"/>
              </a:ext>
            </a:extLst>
          </p:cNvPr>
          <p:cNvSpPr>
            <a:spLocks noGrp="1"/>
          </p:cNvSpPr>
          <p:nvPr>
            <p:ph type="sldNum" sz="quarter" idx="12"/>
          </p:nvPr>
        </p:nvSpPr>
        <p:spPr/>
        <p:txBody>
          <a:bodyPr/>
          <a:lstStyle/>
          <a:p>
            <a:fld id="{8D541905-FCD3-4CD4-9B95-459124734E6F}" type="slidenum">
              <a:rPr lang="en-CA" smtClean="0"/>
              <a:t>‹#›</a:t>
            </a:fld>
            <a:endParaRPr lang="en-CA"/>
          </a:p>
        </p:txBody>
      </p:sp>
    </p:spTree>
    <p:extLst>
      <p:ext uri="{BB962C8B-B14F-4D97-AF65-F5344CB8AC3E}">
        <p14:creationId xmlns:p14="http://schemas.microsoft.com/office/powerpoint/2010/main" val="34984370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6591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1690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767480" y="3403400"/>
            <a:ext cx="931499" cy="93149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FFFFFF"/>
              </a:solidFill>
              <a:cs typeface="Arial"/>
            </a:endParaRPr>
          </a:p>
        </p:txBody>
      </p:sp>
      <p:sp>
        <p:nvSpPr>
          <p:cNvPr id="15" name="Oval 14"/>
          <p:cNvSpPr/>
          <p:nvPr/>
        </p:nvSpPr>
        <p:spPr>
          <a:xfrm>
            <a:off x="767480" y="1902143"/>
            <a:ext cx="931499" cy="931499"/>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bg1"/>
              </a:solidFill>
              <a:cs typeface="Arial"/>
            </a:endParaRPr>
          </a:p>
        </p:txBody>
      </p:sp>
      <p:sp>
        <p:nvSpPr>
          <p:cNvPr id="22" name="Oval 21"/>
          <p:cNvSpPr/>
          <p:nvPr/>
        </p:nvSpPr>
        <p:spPr>
          <a:xfrm>
            <a:off x="767480" y="4870791"/>
            <a:ext cx="931499" cy="931499"/>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767480" y="3403401"/>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1" y="4868187"/>
            <a:ext cx="931499" cy="924508"/>
          </a:xfrm>
          <a:prstGeom prst="rect">
            <a:avLst/>
          </a:prstGeom>
          <a:ln>
            <a:noFill/>
          </a:ln>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767480" y="1902998"/>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71945357"/>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5" name="Oval 14"/>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2" name="Oval 21"/>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767485" y="5228956"/>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26796885"/>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3" name="Oval 42"/>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rgbClr val="FFFFFF"/>
              </a:solidFill>
              <a:cs typeface="Arial"/>
            </a:endParaRPr>
          </a:p>
        </p:txBody>
      </p:sp>
      <p:sp>
        <p:nvSpPr>
          <p:cNvPr id="44" name="Oval 43"/>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767485" y="5228956"/>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5886102" y="2644113"/>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8" name="Oval 57"/>
          <p:cNvSpPr/>
          <p:nvPr/>
        </p:nvSpPr>
        <p:spPr>
          <a:xfrm>
            <a:off x="5886101" y="1776925"/>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9" name="Oval 58"/>
          <p:cNvSpPr/>
          <p:nvPr/>
        </p:nvSpPr>
        <p:spPr>
          <a:xfrm>
            <a:off x="5886102" y="3508284"/>
            <a:ext cx="619753" cy="619753"/>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5886104" y="4371130"/>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5886105" y="5233977"/>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32006222"/>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
            <a:ext cx="12191999" cy="6887832"/>
          </a:xfrm>
          <a:prstGeom prst="rect">
            <a:avLst/>
          </a:prstGeom>
        </p:spPr>
      </p:pic>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557150263"/>
      </p:ext>
    </p:extLst>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005143915"/>
      </p:ext>
    </p:extLst>
  </p:cSld>
  <p:clrMapOvr>
    <a:masterClrMapping/>
  </p:clrMapOvr>
  <p:transition spd="slow">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4995059" y="2839808"/>
            <a:ext cx="2157259" cy="1147389"/>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90142727"/>
      </p:ext>
    </p:extLst>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11297921" y="6605684"/>
            <a:ext cx="902547" cy="252317"/>
          </a:xfrm>
          <a:prstGeom prst="rect">
            <a:avLst/>
          </a:prstGeom>
        </p:spPr>
        <p:txBody>
          <a:bodyPr vert="horz" lIns="91440" tIns="45720" rIns="91440" bIns="45720" rtlCol="0" anchor="ctr"/>
          <a:lstStyle>
            <a:lvl1pPr algn="r">
              <a:defRPr sz="700">
                <a:solidFill>
                  <a:schemeClr val="tx2"/>
                </a:solidFill>
              </a:defRPr>
            </a:lvl1pPr>
          </a:lstStyle>
          <a:p>
            <a:pPr defTabSz="514338">
              <a:defRPr/>
            </a:pPr>
            <a:fld id="{2F5CCB13-0A32-4557-88E9-079F0C330695}" type="slidenum">
              <a:rPr lang="en-US" kern="0" smtClean="0">
                <a:solidFill>
                  <a:srgbClr val="595959"/>
                </a:solidFill>
              </a:rPr>
              <a:pPr defTabSz="514338">
                <a:defRPr/>
              </a:pPr>
              <a:t>‹#›</a:t>
            </a:fld>
            <a:endParaRPr lang="en-US" kern="0" dirty="0">
              <a:solidFill>
                <a:srgbClr val="595959"/>
              </a:solidFill>
            </a:endParaRPr>
          </a:p>
        </p:txBody>
      </p:sp>
      <p:sp>
        <p:nvSpPr>
          <p:cNvPr id="5" name="Rectangle 3"/>
          <p:cNvSpPr>
            <a:spLocks noGrp="1" noChangeArrowheads="1"/>
          </p:cNvSpPr>
          <p:nvPr>
            <p:ph idx="1"/>
          </p:nvPr>
        </p:nvSpPr>
        <p:spPr bwMode="auto">
          <a:xfrm>
            <a:off x="192087" y="1065260"/>
            <a:ext cx="11804381"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26478" indent="-226478">
              <a:lnSpc>
                <a:spcPct val="100000"/>
              </a:lnSpc>
              <a:spcBef>
                <a:spcPts val="800"/>
              </a:spcBef>
              <a:spcAft>
                <a:spcPts val="800"/>
              </a:spcAft>
              <a:buFont typeface="Wingdings" panose="05000000000000000000" pitchFamily="2" charset="2"/>
              <a:buChar char="§"/>
              <a:defRPr>
                <a:solidFill>
                  <a:srgbClr val="000000"/>
                </a:solidFill>
              </a:defRPr>
            </a:lvl1pPr>
            <a:lvl2pPr>
              <a:lnSpc>
                <a:spcPct val="100000"/>
              </a:lnSpc>
              <a:spcBef>
                <a:spcPts val="400"/>
              </a:spcBef>
              <a:spcAft>
                <a:spcPts val="400"/>
              </a:spcAft>
              <a:defRPr>
                <a:solidFill>
                  <a:srgbClr val="000000"/>
                </a:solidFill>
              </a:defRPr>
            </a:lvl2pPr>
            <a:lvl3pPr>
              <a:lnSpc>
                <a:spcPct val="100000"/>
              </a:lnSpc>
              <a:spcBef>
                <a:spcPts val="400"/>
              </a:spcBef>
              <a:spcAft>
                <a:spcPts val="400"/>
              </a:spcAft>
              <a:defRPr>
                <a:solidFill>
                  <a:srgbClr val="000000"/>
                </a:solidFill>
              </a:defRPr>
            </a:lvl3pPr>
            <a:lvl4pPr>
              <a:lnSpc>
                <a:spcPct val="100000"/>
              </a:lnSpc>
              <a:spcBef>
                <a:spcPts val="400"/>
              </a:spcBef>
              <a:spcAft>
                <a:spcPts val="4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55191"/>
            <a:ext cx="12192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32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3056931366"/>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130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604B-25A4-359A-DACF-4ACB1B28CC1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3E35C73-9934-AA64-73AE-2BE87516DF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ABC43BA-AAD3-1A1A-45AE-6DD9FDC31A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9F78040-DA34-7CE5-30F8-D1A9E969CABC}"/>
              </a:ext>
            </a:extLst>
          </p:cNvPr>
          <p:cNvSpPr>
            <a:spLocks noGrp="1"/>
          </p:cNvSpPr>
          <p:nvPr>
            <p:ph type="dt" sz="half" idx="10"/>
          </p:nvPr>
        </p:nvSpPr>
        <p:spPr/>
        <p:txBody>
          <a:bodyPr/>
          <a:lstStyle/>
          <a:p>
            <a:fld id="{0B740623-A484-4F38-A074-59D74C0295D8}" type="datetimeFigureOut">
              <a:rPr lang="en-CA" smtClean="0"/>
              <a:t>2025-01-14</a:t>
            </a:fld>
            <a:endParaRPr lang="en-CA"/>
          </a:p>
        </p:txBody>
      </p:sp>
      <p:sp>
        <p:nvSpPr>
          <p:cNvPr id="6" name="Footer Placeholder 5">
            <a:extLst>
              <a:ext uri="{FF2B5EF4-FFF2-40B4-BE49-F238E27FC236}">
                <a16:creationId xmlns:a16="http://schemas.microsoft.com/office/drawing/2014/main" id="{741B85A9-3F9C-8945-6D6E-693323983F4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EAB533E-8A3B-C996-01A5-C14A36492DFF}"/>
              </a:ext>
            </a:extLst>
          </p:cNvPr>
          <p:cNvSpPr>
            <a:spLocks noGrp="1"/>
          </p:cNvSpPr>
          <p:nvPr>
            <p:ph type="sldNum" sz="quarter" idx="12"/>
          </p:nvPr>
        </p:nvSpPr>
        <p:spPr/>
        <p:txBody>
          <a:bodyPr/>
          <a:lstStyle/>
          <a:p>
            <a:fld id="{8D541905-FCD3-4CD4-9B95-459124734E6F}" type="slidenum">
              <a:rPr lang="en-CA" smtClean="0"/>
              <a:t>‹#›</a:t>
            </a:fld>
            <a:endParaRPr lang="en-CA"/>
          </a:p>
        </p:txBody>
      </p:sp>
    </p:spTree>
    <p:extLst>
      <p:ext uri="{BB962C8B-B14F-4D97-AF65-F5344CB8AC3E}">
        <p14:creationId xmlns:p14="http://schemas.microsoft.com/office/powerpoint/2010/main" val="3098888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2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793700529"/>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1"/>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accent1"/>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644828543"/>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1667209"/>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5">
                    <a:lumMod val="50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fontAlgn="auto">
              <a:spcBef>
                <a:spcPts val="0"/>
              </a:spcBef>
              <a:spcAft>
                <a:spcPts val="0"/>
              </a:spcAft>
              <a:defRPr/>
            </a:pPr>
            <a:r>
              <a:rPr lang="en-US" sz="8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677386" y="6286929"/>
            <a:ext cx="453676"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009258350"/>
      </p:ext>
    </p:extLst>
  </p:cSld>
  <p:clrMapOvr>
    <a:masterClrMapping/>
  </p:clrMapOvr>
  <p:transition spd="slow">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84813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7624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767480" y="3403400"/>
            <a:ext cx="931499" cy="93149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FFFFFF"/>
              </a:solidFill>
              <a:cs typeface="Arial"/>
            </a:endParaRPr>
          </a:p>
        </p:txBody>
      </p:sp>
      <p:sp>
        <p:nvSpPr>
          <p:cNvPr id="15" name="Oval 14"/>
          <p:cNvSpPr/>
          <p:nvPr/>
        </p:nvSpPr>
        <p:spPr>
          <a:xfrm>
            <a:off x="767480" y="1902143"/>
            <a:ext cx="931499" cy="931499"/>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bg1"/>
              </a:solidFill>
              <a:cs typeface="Arial"/>
            </a:endParaRPr>
          </a:p>
        </p:txBody>
      </p:sp>
      <p:sp>
        <p:nvSpPr>
          <p:cNvPr id="22" name="Oval 21"/>
          <p:cNvSpPr/>
          <p:nvPr/>
        </p:nvSpPr>
        <p:spPr>
          <a:xfrm>
            <a:off x="767480" y="4870791"/>
            <a:ext cx="931499" cy="931499"/>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767480" y="3403401"/>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1" y="4868187"/>
            <a:ext cx="931499" cy="924508"/>
          </a:xfrm>
          <a:prstGeom prst="rect">
            <a:avLst/>
          </a:prstGeom>
          <a:ln>
            <a:noFill/>
          </a:ln>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767480" y="1902998"/>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1286316785"/>
      </p:ext>
    </p:extLst>
  </p:cSld>
  <p:clrMapOvr>
    <a:masterClrMapping/>
  </p:clrMapOvr>
  <p:transition spd="slow">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5" name="Oval 14"/>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2" name="Oval 21"/>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767485" y="5228956"/>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3282598270"/>
      </p:ext>
    </p:extLst>
  </p:cSld>
  <p:clrMapOvr>
    <a:masterClrMapping/>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3" name="Oval 42"/>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rgbClr val="FFFFFF"/>
              </a:solidFill>
              <a:cs typeface="Arial"/>
            </a:endParaRPr>
          </a:p>
        </p:txBody>
      </p:sp>
      <p:sp>
        <p:nvSpPr>
          <p:cNvPr id="44" name="Oval 43"/>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767485" y="5228956"/>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5886102" y="2644113"/>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8" name="Oval 57"/>
          <p:cNvSpPr/>
          <p:nvPr/>
        </p:nvSpPr>
        <p:spPr>
          <a:xfrm>
            <a:off x="5886101" y="1776925"/>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9" name="Oval 58"/>
          <p:cNvSpPr/>
          <p:nvPr/>
        </p:nvSpPr>
        <p:spPr>
          <a:xfrm>
            <a:off x="5886102" y="3508284"/>
            <a:ext cx="619753" cy="619753"/>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5886104" y="4371130"/>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5886105" y="5233977"/>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921665009"/>
      </p:ext>
    </p:extLst>
  </p:cSld>
  <p:clrMapOvr>
    <a:masterClrMapping/>
  </p:clrMapOvr>
  <p:transition spd="slow">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
            <a:ext cx="12191999" cy="6887832"/>
          </a:xfrm>
          <a:prstGeom prst="rect">
            <a:avLst/>
          </a:prstGeom>
        </p:spPr>
      </p:pic>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55788840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4C77-C48C-B831-1D7D-FE602C2008F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C40405F-1AF7-6B06-8B31-1E7E5FB55A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F80172-313B-2BBB-6700-3874982CC5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6CA2010-CADB-6B73-8B4E-8A152C059A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B67C63-3973-F565-5033-2C0BCD7708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E92CDA8-4480-F8F9-300F-CD5FA9A45AE6}"/>
              </a:ext>
            </a:extLst>
          </p:cNvPr>
          <p:cNvSpPr>
            <a:spLocks noGrp="1"/>
          </p:cNvSpPr>
          <p:nvPr>
            <p:ph type="dt" sz="half" idx="10"/>
          </p:nvPr>
        </p:nvSpPr>
        <p:spPr/>
        <p:txBody>
          <a:bodyPr/>
          <a:lstStyle/>
          <a:p>
            <a:fld id="{0B740623-A484-4F38-A074-59D74C0295D8}" type="datetimeFigureOut">
              <a:rPr lang="en-CA" smtClean="0"/>
              <a:t>2025-01-14</a:t>
            </a:fld>
            <a:endParaRPr lang="en-CA"/>
          </a:p>
        </p:txBody>
      </p:sp>
      <p:sp>
        <p:nvSpPr>
          <p:cNvPr id="8" name="Footer Placeholder 7">
            <a:extLst>
              <a:ext uri="{FF2B5EF4-FFF2-40B4-BE49-F238E27FC236}">
                <a16:creationId xmlns:a16="http://schemas.microsoft.com/office/drawing/2014/main" id="{36CB5E7E-B728-423C-D96B-06EF72A2F94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6F50FA7-FC2A-7D82-940F-063D0E4A4CF3}"/>
              </a:ext>
            </a:extLst>
          </p:cNvPr>
          <p:cNvSpPr>
            <a:spLocks noGrp="1"/>
          </p:cNvSpPr>
          <p:nvPr>
            <p:ph type="sldNum" sz="quarter" idx="12"/>
          </p:nvPr>
        </p:nvSpPr>
        <p:spPr/>
        <p:txBody>
          <a:bodyPr/>
          <a:lstStyle/>
          <a:p>
            <a:fld id="{8D541905-FCD3-4CD4-9B95-459124734E6F}" type="slidenum">
              <a:rPr lang="en-CA" smtClean="0"/>
              <a:t>‹#›</a:t>
            </a:fld>
            <a:endParaRPr lang="en-CA"/>
          </a:p>
        </p:txBody>
      </p:sp>
    </p:spTree>
    <p:extLst>
      <p:ext uri="{BB962C8B-B14F-4D97-AF65-F5344CB8AC3E}">
        <p14:creationId xmlns:p14="http://schemas.microsoft.com/office/powerpoint/2010/main" val="2200304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944078270"/>
      </p:ext>
    </p:extLst>
  </p:cSld>
  <p:clrMapOvr>
    <a:masterClrMapping/>
  </p:clrMapOvr>
  <p:transition spd="slow">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4995059" y="2839808"/>
            <a:ext cx="2157259" cy="1147389"/>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60862433"/>
      </p:ext>
    </p:extLst>
  </p:cSld>
  <p:clrMapOvr>
    <a:masterClrMapping/>
  </p:clrMapOvr>
  <p:transition spd="slow">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11297921" y="6605684"/>
            <a:ext cx="902547" cy="252317"/>
          </a:xfrm>
          <a:prstGeom prst="rect">
            <a:avLst/>
          </a:prstGeom>
        </p:spPr>
        <p:txBody>
          <a:bodyPr vert="horz" lIns="91440" tIns="45720" rIns="91440" bIns="45720" rtlCol="0" anchor="ctr"/>
          <a:lstStyle>
            <a:lvl1pPr algn="r">
              <a:defRPr sz="700">
                <a:solidFill>
                  <a:schemeClr val="tx2"/>
                </a:solidFill>
              </a:defRPr>
            </a:lvl1pPr>
          </a:lstStyle>
          <a:p>
            <a:pPr defTabSz="514338">
              <a:defRPr/>
            </a:pPr>
            <a:fld id="{2F5CCB13-0A32-4557-88E9-079F0C330695}" type="slidenum">
              <a:rPr lang="en-US" kern="0" smtClean="0">
                <a:solidFill>
                  <a:srgbClr val="595959"/>
                </a:solidFill>
              </a:rPr>
              <a:pPr defTabSz="514338">
                <a:defRPr/>
              </a:pPr>
              <a:t>‹#›</a:t>
            </a:fld>
            <a:endParaRPr lang="en-US" kern="0" dirty="0">
              <a:solidFill>
                <a:srgbClr val="595959"/>
              </a:solidFill>
            </a:endParaRPr>
          </a:p>
        </p:txBody>
      </p:sp>
      <p:sp>
        <p:nvSpPr>
          <p:cNvPr id="5" name="Rectangle 3"/>
          <p:cNvSpPr>
            <a:spLocks noGrp="1" noChangeArrowheads="1"/>
          </p:cNvSpPr>
          <p:nvPr>
            <p:ph idx="1"/>
          </p:nvPr>
        </p:nvSpPr>
        <p:spPr bwMode="auto">
          <a:xfrm>
            <a:off x="192087" y="1065260"/>
            <a:ext cx="11804381"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26478" indent="-226478">
              <a:lnSpc>
                <a:spcPct val="100000"/>
              </a:lnSpc>
              <a:spcBef>
                <a:spcPts val="800"/>
              </a:spcBef>
              <a:spcAft>
                <a:spcPts val="800"/>
              </a:spcAft>
              <a:buFont typeface="Wingdings" panose="05000000000000000000" pitchFamily="2" charset="2"/>
              <a:buChar char="§"/>
              <a:defRPr>
                <a:solidFill>
                  <a:srgbClr val="000000"/>
                </a:solidFill>
              </a:defRPr>
            </a:lvl1pPr>
            <a:lvl2pPr>
              <a:lnSpc>
                <a:spcPct val="100000"/>
              </a:lnSpc>
              <a:spcBef>
                <a:spcPts val="400"/>
              </a:spcBef>
              <a:spcAft>
                <a:spcPts val="400"/>
              </a:spcAft>
              <a:defRPr>
                <a:solidFill>
                  <a:srgbClr val="000000"/>
                </a:solidFill>
              </a:defRPr>
            </a:lvl2pPr>
            <a:lvl3pPr>
              <a:lnSpc>
                <a:spcPct val="100000"/>
              </a:lnSpc>
              <a:spcBef>
                <a:spcPts val="400"/>
              </a:spcBef>
              <a:spcAft>
                <a:spcPts val="400"/>
              </a:spcAft>
              <a:defRPr>
                <a:solidFill>
                  <a:srgbClr val="000000"/>
                </a:solidFill>
              </a:defRPr>
            </a:lvl3pPr>
            <a:lvl4pPr>
              <a:lnSpc>
                <a:spcPct val="100000"/>
              </a:lnSpc>
              <a:spcBef>
                <a:spcPts val="400"/>
              </a:spcBef>
              <a:spcAft>
                <a:spcPts val="4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55191"/>
            <a:ext cx="12192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32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349972216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2824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2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87921354"/>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1"/>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accent1"/>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432303368"/>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068610653"/>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5">
                    <a:lumMod val="50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fontAlgn="auto">
              <a:spcBef>
                <a:spcPts val="0"/>
              </a:spcBef>
              <a:spcAft>
                <a:spcPts val="0"/>
              </a:spcAft>
              <a:defRPr/>
            </a:pPr>
            <a:r>
              <a:rPr lang="en-US" sz="8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677386" y="6286929"/>
            <a:ext cx="453676"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933437545"/>
      </p:ext>
    </p:extLst>
  </p:cSld>
  <p:clrMapOvr>
    <a:masterClrMapping/>
  </p:clrMapOvr>
  <p:transition spd="slow">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6456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7145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B409-9109-B454-6486-BB56EF3DD50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DE7B3ED-FB12-F048-E02E-600929539AAD}"/>
              </a:ext>
            </a:extLst>
          </p:cNvPr>
          <p:cNvSpPr>
            <a:spLocks noGrp="1"/>
          </p:cNvSpPr>
          <p:nvPr>
            <p:ph type="dt" sz="half" idx="10"/>
          </p:nvPr>
        </p:nvSpPr>
        <p:spPr/>
        <p:txBody>
          <a:bodyPr/>
          <a:lstStyle/>
          <a:p>
            <a:fld id="{0B740623-A484-4F38-A074-59D74C0295D8}" type="datetimeFigureOut">
              <a:rPr lang="en-CA" smtClean="0"/>
              <a:t>2025-01-14</a:t>
            </a:fld>
            <a:endParaRPr lang="en-CA"/>
          </a:p>
        </p:txBody>
      </p:sp>
      <p:sp>
        <p:nvSpPr>
          <p:cNvPr id="4" name="Footer Placeholder 3">
            <a:extLst>
              <a:ext uri="{FF2B5EF4-FFF2-40B4-BE49-F238E27FC236}">
                <a16:creationId xmlns:a16="http://schemas.microsoft.com/office/drawing/2014/main" id="{2252656F-9404-C3FC-5961-67982B2EFD5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4F234F1-E4EE-15B4-89B1-A8107BD8D67B}"/>
              </a:ext>
            </a:extLst>
          </p:cNvPr>
          <p:cNvSpPr>
            <a:spLocks noGrp="1"/>
          </p:cNvSpPr>
          <p:nvPr>
            <p:ph type="sldNum" sz="quarter" idx="12"/>
          </p:nvPr>
        </p:nvSpPr>
        <p:spPr/>
        <p:txBody>
          <a:bodyPr/>
          <a:lstStyle/>
          <a:p>
            <a:fld id="{8D541905-FCD3-4CD4-9B95-459124734E6F}" type="slidenum">
              <a:rPr lang="en-CA" smtClean="0"/>
              <a:t>‹#›</a:t>
            </a:fld>
            <a:endParaRPr lang="en-CA"/>
          </a:p>
        </p:txBody>
      </p:sp>
    </p:spTree>
    <p:extLst>
      <p:ext uri="{BB962C8B-B14F-4D97-AF65-F5344CB8AC3E}">
        <p14:creationId xmlns:p14="http://schemas.microsoft.com/office/powerpoint/2010/main" val="35394132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767480" y="3403400"/>
            <a:ext cx="931499" cy="93149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FFFFFF"/>
              </a:solidFill>
              <a:cs typeface="Arial"/>
            </a:endParaRPr>
          </a:p>
        </p:txBody>
      </p:sp>
      <p:sp>
        <p:nvSpPr>
          <p:cNvPr id="15" name="Oval 14"/>
          <p:cNvSpPr/>
          <p:nvPr/>
        </p:nvSpPr>
        <p:spPr>
          <a:xfrm>
            <a:off x="767480" y="1902143"/>
            <a:ext cx="931499" cy="931499"/>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bg1"/>
              </a:solidFill>
              <a:cs typeface="Arial"/>
            </a:endParaRPr>
          </a:p>
        </p:txBody>
      </p:sp>
      <p:sp>
        <p:nvSpPr>
          <p:cNvPr id="22" name="Oval 21"/>
          <p:cNvSpPr/>
          <p:nvPr/>
        </p:nvSpPr>
        <p:spPr>
          <a:xfrm>
            <a:off x="767480" y="4870791"/>
            <a:ext cx="931499" cy="931499"/>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767480" y="3403401"/>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1" y="4868187"/>
            <a:ext cx="931499" cy="924508"/>
          </a:xfrm>
          <a:prstGeom prst="rect">
            <a:avLst/>
          </a:prstGeom>
          <a:ln>
            <a:noFill/>
          </a:ln>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767480" y="1902998"/>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746969593"/>
      </p:ext>
    </p:extLst>
  </p:cSld>
  <p:clrMapOvr>
    <a:masterClrMapping/>
  </p:clrMapOvr>
  <p:transition spd="slow">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5" name="Oval 14"/>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2" name="Oval 21"/>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767485" y="5228956"/>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68505701"/>
      </p:ext>
    </p:extLst>
  </p:cSld>
  <p:clrMapOvr>
    <a:masterClrMapping/>
  </p:clrMapOvr>
  <p:transition spd="slow">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3" name="Oval 42"/>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rgbClr val="FFFFFF"/>
              </a:solidFill>
              <a:cs typeface="Arial"/>
            </a:endParaRPr>
          </a:p>
        </p:txBody>
      </p:sp>
      <p:sp>
        <p:nvSpPr>
          <p:cNvPr id="44" name="Oval 43"/>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767485" y="5228956"/>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5886102" y="2644113"/>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8" name="Oval 57"/>
          <p:cNvSpPr/>
          <p:nvPr/>
        </p:nvSpPr>
        <p:spPr>
          <a:xfrm>
            <a:off x="5886101" y="1776925"/>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9" name="Oval 58"/>
          <p:cNvSpPr/>
          <p:nvPr/>
        </p:nvSpPr>
        <p:spPr>
          <a:xfrm>
            <a:off x="5886102" y="3508284"/>
            <a:ext cx="619753" cy="619753"/>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5886104" y="4371130"/>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5886105" y="5233977"/>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829615343"/>
      </p:ext>
    </p:extLst>
  </p:cSld>
  <p:clrMapOvr>
    <a:masterClrMapping/>
  </p:clrMapOvr>
  <p:transition spd="slow">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
            <a:ext cx="12191999" cy="6887832"/>
          </a:xfrm>
          <a:prstGeom prst="rect">
            <a:avLst/>
          </a:prstGeom>
        </p:spPr>
      </p:pic>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707859972"/>
      </p:ext>
    </p:extLst>
  </p:cSld>
  <p:clrMapOvr>
    <a:masterClrMapping/>
  </p:clrMapOvr>
  <p:transition spd="slow">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057499346"/>
      </p:ext>
    </p:extLst>
  </p:cSld>
  <p:clrMapOvr>
    <a:masterClrMapping/>
  </p:clrMapOvr>
  <p:transition spd="slow">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4995059" y="2839808"/>
            <a:ext cx="2157259" cy="1147389"/>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43980921"/>
      </p:ext>
    </p:extLst>
  </p:cSld>
  <p:clrMapOvr>
    <a:masterClrMapping/>
  </p:clrMapOvr>
  <p:transition spd="slow">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11297921" y="6605684"/>
            <a:ext cx="902547" cy="252317"/>
          </a:xfrm>
          <a:prstGeom prst="rect">
            <a:avLst/>
          </a:prstGeom>
        </p:spPr>
        <p:txBody>
          <a:bodyPr vert="horz" lIns="91440" tIns="45720" rIns="91440" bIns="45720" rtlCol="0" anchor="ctr"/>
          <a:lstStyle>
            <a:lvl1pPr algn="r">
              <a:defRPr sz="700">
                <a:solidFill>
                  <a:schemeClr val="tx2"/>
                </a:solidFill>
              </a:defRPr>
            </a:lvl1pPr>
          </a:lstStyle>
          <a:p>
            <a:pPr defTabSz="514338">
              <a:defRPr/>
            </a:pPr>
            <a:fld id="{2F5CCB13-0A32-4557-88E9-079F0C330695}" type="slidenum">
              <a:rPr lang="en-US" kern="0" smtClean="0">
                <a:solidFill>
                  <a:srgbClr val="595959"/>
                </a:solidFill>
              </a:rPr>
              <a:pPr defTabSz="514338">
                <a:defRPr/>
              </a:pPr>
              <a:t>‹#›</a:t>
            </a:fld>
            <a:endParaRPr lang="en-US" kern="0" dirty="0">
              <a:solidFill>
                <a:srgbClr val="595959"/>
              </a:solidFill>
            </a:endParaRPr>
          </a:p>
        </p:txBody>
      </p:sp>
      <p:sp>
        <p:nvSpPr>
          <p:cNvPr id="5" name="Rectangle 3"/>
          <p:cNvSpPr>
            <a:spLocks noGrp="1" noChangeArrowheads="1"/>
          </p:cNvSpPr>
          <p:nvPr>
            <p:ph idx="1"/>
          </p:nvPr>
        </p:nvSpPr>
        <p:spPr bwMode="auto">
          <a:xfrm>
            <a:off x="192087" y="1065260"/>
            <a:ext cx="11804381"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26478" indent="-226478">
              <a:lnSpc>
                <a:spcPct val="100000"/>
              </a:lnSpc>
              <a:spcBef>
                <a:spcPts val="800"/>
              </a:spcBef>
              <a:spcAft>
                <a:spcPts val="800"/>
              </a:spcAft>
              <a:buFont typeface="Wingdings" panose="05000000000000000000" pitchFamily="2" charset="2"/>
              <a:buChar char="§"/>
              <a:defRPr>
                <a:solidFill>
                  <a:srgbClr val="000000"/>
                </a:solidFill>
              </a:defRPr>
            </a:lvl1pPr>
            <a:lvl2pPr>
              <a:lnSpc>
                <a:spcPct val="100000"/>
              </a:lnSpc>
              <a:spcBef>
                <a:spcPts val="400"/>
              </a:spcBef>
              <a:spcAft>
                <a:spcPts val="400"/>
              </a:spcAft>
              <a:defRPr>
                <a:solidFill>
                  <a:srgbClr val="000000"/>
                </a:solidFill>
              </a:defRPr>
            </a:lvl2pPr>
            <a:lvl3pPr>
              <a:lnSpc>
                <a:spcPct val="100000"/>
              </a:lnSpc>
              <a:spcBef>
                <a:spcPts val="400"/>
              </a:spcBef>
              <a:spcAft>
                <a:spcPts val="400"/>
              </a:spcAft>
              <a:defRPr>
                <a:solidFill>
                  <a:srgbClr val="000000"/>
                </a:solidFill>
              </a:defRPr>
            </a:lvl3pPr>
            <a:lvl4pPr>
              <a:lnSpc>
                <a:spcPct val="100000"/>
              </a:lnSpc>
              <a:spcBef>
                <a:spcPts val="400"/>
              </a:spcBef>
              <a:spcAft>
                <a:spcPts val="4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55191"/>
            <a:ext cx="12192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32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3124904974"/>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0871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2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267541844"/>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1"/>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accent1"/>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27766709"/>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0C6613-5CDE-B894-6301-332BCE03AE6A}"/>
              </a:ext>
            </a:extLst>
          </p:cNvPr>
          <p:cNvSpPr>
            <a:spLocks noGrp="1"/>
          </p:cNvSpPr>
          <p:nvPr>
            <p:ph type="dt" sz="half" idx="10"/>
          </p:nvPr>
        </p:nvSpPr>
        <p:spPr/>
        <p:txBody>
          <a:bodyPr/>
          <a:lstStyle/>
          <a:p>
            <a:fld id="{0B740623-A484-4F38-A074-59D74C0295D8}" type="datetimeFigureOut">
              <a:rPr lang="en-CA" smtClean="0"/>
              <a:t>2025-01-14</a:t>
            </a:fld>
            <a:endParaRPr lang="en-CA"/>
          </a:p>
        </p:txBody>
      </p:sp>
      <p:sp>
        <p:nvSpPr>
          <p:cNvPr id="3" name="Footer Placeholder 2">
            <a:extLst>
              <a:ext uri="{FF2B5EF4-FFF2-40B4-BE49-F238E27FC236}">
                <a16:creationId xmlns:a16="http://schemas.microsoft.com/office/drawing/2014/main" id="{1E412693-CC92-998F-4E8E-315CF7B97EB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9F241F3-BFD1-65AD-1241-864EE82C9A56}"/>
              </a:ext>
            </a:extLst>
          </p:cNvPr>
          <p:cNvSpPr>
            <a:spLocks noGrp="1"/>
          </p:cNvSpPr>
          <p:nvPr>
            <p:ph type="sldNum" sz="quarter" idx="12"/>
          </p:nvPr>
        </p:nvSpPr>
        <p:spPr/>
        <p:txBody>
          <a:bodyPr/>
          <a:lstStyle/>
          <a:p>
            <a:fld id="{8D541905-FCD3-4CD4-9B95-459124734E6F}" type="slidenum">
              <a:rPr lang="en-CA" smtClean="0"/>
              <a:t>‹#›</a:t>
            </a:fld>
            <a:endParaRPr lang="en-CA"/>
          </a:p>
        </p:txBody>
      </p:sp>
    </p:spTree>
    <p:extLst>
      <p:ext uri="{BB962C8B-B14F-4D97-AF65-F5344CB8AC3E}">
        <p14:creationId xmlns:p14="http://schemas.microsoft.com/office/powerpoint/2010/main" val="28663230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4271925959"/>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5">
                    <a:lumMod val="50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fontAlgn="auto">
              <a:spcBef>
                <a:spcPts val="0"/>
              </a:spcBef>
              <a:spcAft>
                <a:spcPts val="0"/>
              </a:spcAft>
              <a:defRPr/>
            </a:pPr>
            <a:r>
              <a:rPr lang="en-US" sz="8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677386" y="6286929"/>
            <a:ext cx="453676"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255582696"/>
      </p:ext>
    </p:extLst>
  </p:cSld>
  <p:clrMapOvr>
    <a:masterClrMapping/>
  </p:clrMapOvr>
  <p:transition spd="slow">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91687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9775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767480" y="3403400"/>
            <a:ext cx="931499" cy="93149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FFFFFF"/>
              </a:solidFill>
              <a:cs typeface="Arial"/>
            </a:endParaRPr>
          </a:p>
        </p:txBody>
      </p:sp>
      <p:sp>
        <p:nvSpPr>
          <p:cNvPr id="15" name="Oval 14"/>
          <p:cNvSpPr/>
          <p:nvPr/>
        </p:nvSpPr>
        <p:spPr>
          <a:xfrm>
            <a:off x="767480" y="1902143"/>
            <a:ext cx="931499" cy="931499"/>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bg1"/>
              </a:solidFill>
              <a:cs typeface="Arial"/>
            </a:endParaRPr>
          </a:p>
        </p:txBody>
      </p:sp>
      <p:sp>
        <p:nvSpPr>
          <p:cNvPr id="22" name="Oval 21"/>
          <p:cNvSpPr/>
          <p:nvPr/>
        </p:nvSpPr>
        <p:spPr>
          <a:xfrm>
            <a:off x="767480" y="4870791"/>
            <a:ext cx="931499" cy="931499"/>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767480" y="3403401"/>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1" y="4868187"/>
            <a:ext cx="931499" cy="924508"/>
          </a:xfrm>
          <a:prstGeom prst="rect">
            <a:avLst/>
          </a:prstGeom>
          <a:ln>
            <a:noFill/>
          </a:ln>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767480" y="1902998"/>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144092112"/>
      </p:ext>
    </p:extLst>
  </p:cSld>
  <p:clrMapOvr>
    <a:masterClrMapping/>
  </p:clrMapOvr>
  <p:transition spd="slow">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5" name="Oval 14"/>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2" name="Oval 21"/>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767485" y="5228956"/>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4265122482"/>
      </p:ext>
    </p:extLst>
  </p:cSld>
  <p:clrMapOvr>
    <a:masterClrMapping/>
  </p:clrMapOvr>
  <p:transition spd="slow">
    <p:wip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3" name="Oval 42"/>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rgbClr val="FFFFFF"/>
              </a:solidFill>
              <a:cs typeface="Arial"/>
            </a:endParaRPr>
          </a:p>
        </p:txBody>
      </p:sp>
      <p:sp>
        <p:nvSpPr>
          <p:cNvPr id="44" name="Oval 43"/>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767485" y="5228956"/>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5886102" y="2644113"/>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8" name="Oval 57"/>
          <p:cNvSpPr/>
          <p:nvPr/>
        </p:nvSpPr>
        <p:spPr>
          <a:xfrm>
            <a:off x="5886101" y="1776925"/>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9" name="Oval 58"/>
          <p:cNvSpPr/>
          <p:nvPr/>
        </p:nvSpPr>
        <p:spPr>
          <a:xfrm>
            <a:off x="5886102" y="3508284"/>
            <a:ext cx="619753" cy="619753"/>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5886104" y="4371130"/>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5886105" y="5233977"/>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1554087157"/>
      </p:ext>
    </p:extLst>
  </p:cSld>
  <p:clrMapOvr>
    <a:masterClrMapping/>
  </p:clrMapOvr>
  <p:transition spd="slow">
    <p:wip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
            <a:ext cx="12191999" cy="6887832"/>
          </a:xfrm>
          <a:prstGeom prst="rect">
            <a:avLst/>
          </a:prstGeom>
        </p:spPr>
      </p:pic>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443380849"/>
      </p:ext>
    </p:extLst>
  </p:cSld>
  <p:clrMapOvr>
    <a:masterClrMapping/>
  </p:clrMapOvr>
  <p:transition spd="slow">
    <p:wip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397274260"/>
      </p:ext>
    </p:extLst>
  </p:cSld>
  <p:clrMapOvr>
    <a:masterClrMapping/>
  </p:clrMapOvr>
  <p:transition spd="slow">
    <p:wip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4995059" y="2839808"/>
            <a:ext cx="2157259" cy="1147389"/>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309575864"/>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4340-6B0B-8439-B0CF-23B3CC204B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85CC2BE-3A4D-9BDF-D69E-91D27E9D2A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5CDD549-8015-D815-071C-424601B14E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98EE1-8373-9CF3-69F4-147D9FAB6D36}"/>
              </a:ext>
            </a:extLst>
          </p:cNvPr>
          <p:cNvSpPr>
            <a:spLocks noGrp="1"/>
          </p:cNvSpPr>
          <p:nvPr>
            <p:ph type="dt" sz="half" idx="10"/>
          </p:nvPr>
        </p:nvSpPr>
        <p:spPr/>
        <p:txBody>
          <a:bodyPr/>
          <a:lstStyle/>
          <a:p>
            <a:fld id="{0B740623-A484-4F38-A074-59D74C0295D8}" type="datetimeFigureOut">
              <a:rPr lang="en-CA" smtClean="0"/>
              <a:t>2025-01-14</a:t>
            </a:fld>
            <a:endParaRPr lang="en-CA"/>
          </a:p>
        </p:txBody>
      </p:sp>
      <p:sp>
        <p:nvSpPr>
          <p:cNvPr id="6" name="Footer Placeholder 5">
            <a:extLst>
              <a:ext uri="{FF2B5EF4-FFF2-40B4-BE49-F238E27FC236}">
                <a16:creationId xmlns:a16="http://schemas.microsoft.com/office/drawing/2014/main" id="{1763D573-020F-973A-A744-A84030A2CD9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BD7F475-3B8A-FBB5-8752-4C51513B7271}"/>
              </a:ext>
            </a:extLst>
          </p:cNvPr>
          <p:cNvSpPr>
            <a:spLocks noGrp="1"/>
          </p:cNvSpPr>
          <p:nvPr>
            <p:ph type="sldNum" sz="quarter" idx="12"/>
          </p:nvPr>
        </p:nvSpPr>
        <p:spPr/>
        <p:txBody>
          <a:bodyPr/>
          <a:lstStyle/>
          <a:p>
            <a:fld id="{8D541905-FCD3-4CD4-9B95-459124734E6F}" type="slidenum">
              <a:rPr lang="en-CA" smtClean="0"/>
              <a:t>‹#›</a:t>
            </a:fld>
            <a:endParaRPr lang="en-CA"/>
          </a:p>
        </p:txBody>
      </p:sp>
    </p:spTree>
    <p:extLst>
      <p:ext uri="{BB962C8B-B14F-4D97-AF65-F5344CB8AC3E}">
        <p14:creationId xmlns:p14="http://schemas.microsoft.com/office/powerpoint/2010/main" val="20645908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11297921" y="6605684"/>
            <a:ext cx="902547" cy="252317"/>
          </a:xfrm>
          <a:prstGeom prst="rect">
            <a:avLst/>
          </a:prstGeom>
        </p:spPr>
        <p:txBody>
          <a:bodyPr vert="horz" lIns="91440" tIns="45720" rIns="91440" bIns="45720" rtlCol="0" anchor="ctr"/>
          <a:lstStyle>
            <a:lvl1pPr algn="r">
              <a:defRPr sz="700">
                <a:solidFill>
                  <a:schemeClr val="tx2"/>
                </a:solidFill>
              </a:defRPr>
            </a:lvl1pPr>
          </a:lstStyle>
          <a:p>
            <a:pPr defTabSz="514338">
              <a:defRPr/>
            </a:pPr>
            <a:fld id="{2F5CCB13-0A32-4557-88E9-079F0C330695}" type="slidenum">
              <a:rPr lang="en-US" kern="0" smtClean="0">
                <a:solidFill>
                  <a:srgbClr val="595959"/>
                </a:solidFill>
              </a:rPr>
              <a:pPr defTabSz="514338">
                <a:defRPr/>
              </a:pPr>
              <a:t>‹#›</a:t>
            </a:fld>
            <a:endParaRPr lang="en-US" kern="0" dirty="0">
              <a:solidFill>
                <a:srgbClr val="595959"/>
              </a:solidFill>
            </a:endParaRPr>
          </a:p>
        </p:txBody>
      </p:sp>
      <p:sp>
        <p:nvSpPr>
          <p:cNvPr id="5" name="Rectangle 3"/>
          <p:cNvSpPr>
            <a:spLocks noGrp="1" noChangeArrowheads="1"/>
          </p:cNvSpPr>
          <p:nvPr>
            <p:ph idx="1"/>
          </p:nvPr>
        </p:nvSpPr>
        <p:spPr bwMode="auto">
          <a:xfrm>
            <a:off x="192087" y="1065260"/>
            <a:ext cx="11804381"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26478" indent="-226478">
              <a:lnSpc>
                <a:spcPct val="100000"/>
              </a:lnSpc>
              <a:spcBef>
                <a:spcPts val="800"/>
              </a:spcBef>
              <a:spcAft>
                <a:spcPts val="800"/>
              </a:spcAft>
              <a:buFont typeface="Wingdings" panose="05000000000000000000" pitchFamily="2" charset="2"/>
              <a:buChar char="§"/>
              <a:defRPr>
                <a:solidFill>
                  <a:srgbClr val="000000"/>
                </a:solidFill>
              </a:defRPr>
            </a:lvl1pPr>
            <a:lvl2pPr>
              <a:lnSpc>
                <a:spcPct val="100000"/>
              </a:lnSpc>
              <a:spcBef>
                <a:spcPts val="400"/>
              </a:spcBef>
              <a:spcAft>
                <a:spcPts val="400"/>
              </a:spcAft>
              <a:defRPr>
                <a:solidFill>
                  <a:srgbClr val="000000"/>
                </a:solidFill>
              </a:defRPr>
            </a:lvl2pPr>
            <a:lvl3pPr>
              <a:lnSpc>
                <a:spcPct val="100000"/>
              </a:lnSpc>
              <a:spcBef>
                <a:spcPts val="400"/>
              </a:spcBef>
              <a:spcAft>
                <a:spcPts val="400"/>
              </a:spcAft>
              <a:defRPr>
                <a:solidFill>
                  <a:srgbClr val="000000"/>
                </a:solidFill>
              </a:defRPr>
            </a:lvl3pPr>
            <a:lvl4pPr>
              <a:lnSpc>
                <a:spcPct val="100000"/>
              </a:lnSpc>
              <a:spcBef>
                <a:spcPts val="400"/>
              </a:spcBef>
              <a:spcAft>
                <a:spcPts val="4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55191"/>
            <a:ext cx="12192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32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875273401"/>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31032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dirty="0"/>
              <a:t>Click to edit Master text styles</a:t>
            </a:r>
          </a:p>
        </p:txBody>
      </p:sp>
      <p:sp>
        <p:nvSpPr>
          <p:cNvPr id="2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671005499"/>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1"/>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accent1"/>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dirty="0"/>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4097272371"/>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dirty="0"/>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524436698"/>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5">
                    <a:lumMod val="50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fontAlgn="auto">
              <a:spcBef>
                <a:spcPts val="0"/>
              </a:spcBef>
              <a:spcAft>
                <a:spcPts val="0"/>
              </a:spcAft>
              <a:defRPr/>
            </a:pPr>
            <a:r>
              <a:rPr lang="en-US" sz="8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677386" y="6286929"/>
            <a:ext cx="453676"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4069188189"/>
      </p:ext>
    </p:extLst>
  </p:cSld>
  <p:clrMapOvr>
    <a:masterClrMapping/>
  </p:clrMapOvr>
  <p:transition spd="slow">
    <p:wip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410501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11669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767480" y="3403400"/>
            <a:ext cx="931499" cy="93149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FFFFFF"/>
              </a:solidFill>
              <a:cs typeface="Arial"/>
            </a:endParaRPr>
          </a:p>
        </p:txBody>
      </p:sp>
      <p:sp>
        <p:nvSpPr>
          <p:cNvPr id="15" name="Oval 14"/>
          <p:cNvSpPr/>
          <p:nvPr/>
        </p:nvSpPr>
        <p:spPr>
          <a:xfrm>
            <a:off x="767480" y="1902143"/>
            <a:ext cx="931499" cy="931499"/>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bg1"/>
              </a:solidFill>
              <a:cs typeface="Arial"/>
            </a:endParaRPr>
          </a:p>
        </p:txBody>
      </p:sp>
      <p:sp>
        <p:nvSpPr>
          <p:cNvPr id="22" name="Oval 21"/>
          <p:cNvSpPr/>
          <p:nvPr/>
        </p:nvSpPr>
        <p:spPr>
          <a:xfrm>
            <a:off x="767480" y="4870791"/>
            <a:ext cx="931499" cy="931499"/>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767480" y="3403401"/>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1" y="4868187"/>
            <a:ext cx="931499" cy="924508"/>
          </a:xfrm>
          <a:prstGeom prst="rect">
            <a:avLst/>
          </a:prstGeom>
          <a:ln>
            <a:noFill/>
          </a:ln>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767480" y="1902998"/>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440456942"/>
      </p:ext>
    </p:extLst>
  </p:cSld>
  <p:clrMapOvr>
    <a:masterClrMapping/>
  </p:clrMapOvr>
  <p:transition spd="slow">
    <p:wip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5" name="Oval 14"/>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2" name="Oval 21"/>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767485" y="5228956"/>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00750848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33203-D8A6-5092-C2D9-2D11F91423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379FF90-75D6-9592-2783-F45F771015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B79099F-17B0-D883-82A4-0F2BB36DF9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BD7AFC-8486-2B52-E85D-279D760464B2}"/>
              </a:ext>
            </a:extLst>
          </p:cNvPr>
          <p:cNvSpPr>
            <a:spLocks noGrp="1"/>
          </p:cNvSpPr>
          <p:nvPr>
            <p:ph type="dt" sz="half" idx="10"/>
          </p:nvPr>
        </p:nvSpPr>
        <p:spPr/>
        <p:txBody>
          <a:bodyPr/>
          <a:lstStyle/>
          <a:p>
            <a:fld id="{0B740623-A484-4F38-A074-59D74C0295D8}" type="datetimeFigureOut">
              <a:rPr lang="en-CA" smtClean="0"/>
              <a:t>2025-01-14</a:t>
            </a:fld>
            <a:endParaRPr lang="en-CA"/>
          </a:p>
        </p:txBody>
      </p:sp>
      <p:sp>
        <p:nvSpPr>
          <p:cNvPr id="6" name="Footer Placeholder 5">
            <a:extLst>
              <a:ext uri="{FF2B5EF4-FFF2-40B4-BE49-F238E27FC236}">
                <a16:creationId xmlns:a16="http://schemas.microsoft.com/office/drawing/2014/main" id="{D605C3AD-61AB-63D6-D17B-E8678D1EF4F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BEFEEC6-D24D-A381-7EF7-EEC428284771}"/>
              </a:ext>
            </a:extLst>
          </p:cNvPr>
          <p:cNvSpPr>
            <a:spLocks noGrp="1"/>
          </p:cNvSpPr>
          <p:nvPr>
            <p:ph type="sldNum" sz="quarter" idx="12"/>
          </p:nvPr>
        </p:nvSpPr>
        <p:spPr/>
        <p:txBody>
          <a:bodyPr/>
          <a:lstStyle/>
          <a:p>
            <a:fld id="{8D541905-FCD3-4CD4-9B95-459124734E6F}" type="slidenum">
              <a:rPr lang="en-CA" smtClean="0"/>
              <a:t>‹#›</a:t>
            </a:fld>
            <a:endParaRPr lang="en-CA"/>
          </a:p>
        </p:txBody>
      </p:sp>
    </p:spTree>
    <p:extLst>
      <p:ext uri="{BB962C8B-B14F-4D97-AF65-F5344CB8AC3E}">
        <p14:creationId xmlns:p14="http://schemas.microsoft.com/office/powerpoint/2010/main" val="3810286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3" name="Oval 42"/>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rgbClr val="FFFFFF"/>
              </a:solidFill>
              <a:cs typeface="Arial"/>
            </a:endParaRPr>
          </a:p>
        </p:txBody>
      </p:sp>
      <p:sp>
        <p:nvSpPr>
          <p:cNvPr id="44" name="Oval 43"/>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767485" y="5228956"/>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5886102" y="2644113"/>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8" name="Oval 57"/>
          <p:cNvSpPr/>
          <p:nvPr/>
        </p:nvSpPr>
        <p:spPr>
          <a:xfrm>
            <a:off x="5886101" y="1776925"/>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9" name="Oval 58"/>
          <p:cNvSpPr/>
          <p:nvPr/>
        </p:nvSpPr>
        <p:spPr>
          <a:xfrm>
            <a:off x="5886102" y="3508284"/>
            <a:ext cx="619753" cy="619753"/>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5886104" y="4371130"/>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5886105" y="5233977"/>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478197693"/>
      </p:ext>
    </p:extLst>
  </p:cSld>
  <p:clrMapOvr>
    <a:masterClrMapping/>
  </p:clrMapOvr>
  <p:transition spd="slow">
    <p:wip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
            <a:ext cx="12191999" cy="6887832"/>
          </a:xfrm>
          <a:prstGeom prst="rect">
            <a:avLst/>
          </a:prstGeom>
        </p:spPr>
      </p:pic>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129177150"/>
      </p:ext>
    </p:extLst>
  </p:cSld>
  <p:clrMapOvr>
    <a:masterClrMapping/>
  </p:clrMapOvr>
  <p:transition spd="slow">
    <p:wip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441410774"/>
      </p:ext>
    </p:extLst>
  </p:cSld>
  <p:clrMapOvr>
    <a:masterClrMapping/>
  </p:clrMapOvr>
  <p:transition spd="slow">
    <p:wip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4995059" y="2839808"/>
            <a:ext cx="2157259" cy="1147389"/>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443201683"/>
      </p:ext>
    </p:extLst>
  </p:cSld>
  <p:clrMapOvr>
    <a:masterClrMapping/>
  </p:clrMapOvr>
  <p:transition spd="slow">
    <p:wip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11297921" y="6605684"/>
            <a:ext cx="902547" cy="252317"/>
          </a:xfrm>
          <a:prstGeom prst="rect">
            <a:avLst/>
          </a:prstGeom>
        </p:spPr>
        <p:txBody>
          <a:bodyPr vert="horz" lIns="91440" tIns="45720" rIns="91440" bIns="45720" rtlCol="0" anchor="ctr"/>
          <a:lstStyle>
            <a:lvl1pPr algn="r">
              <a:defRPr sz="700">
                <a:solidFill>
                  <a:schemeClr val="tx2"/>
                </a:solidFill>
              </a:defRPr>
            </a:lvl1pPr>
          </a:lstStyle>
          <a:p>
            <a:pPr defTabSz="514338">
              <a:defRPr/>
            </a:pPr>
            <a:fld id="{2F5CCB13-0A32-4557-88E9-079F0C330695}" type="slidenum">
              <a:rPr lang="en-US" kern="0" smtClean="0">
                <a:solidFill>
                  <a:srgbClr val="595959"/>
                </a:solidFill>
              </a:rPr>
              <a:pPr defTabSz="514338">
                <a:defRPr/>
              </a:pPr>
              <a:t>‹#›</a:t>
            </a:fld>
            <a:endParaRPr lang="en-US" kern="0" dirty="0">
              <a:solidFill>
                <a:srgbClr val="595959"/>
              </a:solidFill>
            </a:endParaRPr>
          </a:p>
        </p:txBody>
      </p:sp>
      <p:sp>
        <p:nvSpPr>
          <p:cNvPr id="5" name="Rectangle 3"/>
          <p:cNvSpPr>
            <a:spLocks noGrp="1" noChangeArrowheads="1"/>
          </p:cNvSpPr>
          <p:nvPr>
            <p:ph idx="1"/>
          </p:nvPr>
        </p:nvSpPr>
        <p:spPr bwMode="auto">
          <a:xfrm>
            <a:off x="192087" y="1065260"/>
            <a:ext cx="11804381"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26478" indent="-226478">
              <a:lnSpc>
                <a:spcPct val="100000"/>
              </a:lnSpc>
              <a:spcBef>
                <a:spcPts val="800"/>
              </a:spcBef>
              <a:spcAft>
                <a:spcPts val="800"/>
              </a:spcAft>
              <a:buFont typeface="Wingdings" panose="05000000000000000000" pitchFamily="2" charset="2"/>
              <a:buChar char="§"/>
              <a:defRPr>
                <a:solidFill>
                  <a:srgbClr val="000000"/>
                </a:solidFill>
              </a:defRPr>
            </a:lvl1pPr>
            <a:lvl2pPr>
              <a:lnSpc>
                <a:spcPct val="100000"/>
              </a:lnSpc>
              <a:spcBef>
                <a:spcPts val="400"/>
              </a:spcBef>
              <a:spcAft>
                <a:spcPts val="400"/>
              </a:spcAft>
              <a:defRPr>
                <a:solidFill>
                  <a:srgbClr val="000000"/>
                </a:solidFill>
              </a:defRPr>
            </a:lvl2pPr>
            <a:lvl3pPr>
              <a:lnSpc>
                <a:spcPct val="100000"/>
              </a:lnSpc>
              <a:spcBef>
                <a:spcPts val="400"/>
              </a:spcBef>
              <a:spcAft>
                <a:spcPts val="400"/>
              </a:spcAft>
              <a:defRPr>
                <a:solidFill>
                  <a:srgbClr val="000000"/>
                </a:solidFill>
              </a:defRPr>
            </a:lvl3pPr>
            <a:lvl4pPr>
              <a:lnSpc>
                <a:spcPct val="100000"/>
              </a:lnSpc>
              <a:spcBef>
                <a:spcPts val="400"/>
              </a:spcBef>
              <a:spcAft>
                <a:spcPts val="4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55191"/>
            <a:ext cx="12192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32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303924494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5.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heme" Target="../theme/theme6.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8AB1D-B6A6-44DD-1F0F-D6816A48B4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38F16A2-C2F3-7FA0-CDAD-C1D2D4A9A0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7CCC918-106F-6BBB-2C69-2F732BC7E4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740623-A484-4F38-A074-59D74C0295D8}" type="datetimeFigureOut">
              <a:rPr lang="en-CA" smtClean="0"/>
              <a:t>2025-01-14</a:t>
            </a:fld>
            <a:endParaRPr lang="en-CA"/>
          </a:p>
        </p:txBody>
      </p:sp>
      <p:sp>
        <p:nvSpPr>
          <p:cNvPr id="5" name="Footer Placeholder 4">
            <a:extLst>
              <a:ext uri="{FF2B5EF4-FFF2-40B4-BE49-F238E27FC236}">
                <a16:creationId xmlns:a16="http://schemas.microsoft.com/office/drawing/2014/main" id="{93E35ABC-C838-E527-55E7-06254337CC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AE113283-48EA-D014-4055-BCA146B02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541905-FCD3-4CD4-9B95-459124734E6F}" type="slidenum">
              <a:rPr lang="en-CA" smtClean="0"/>
              <a:t>‹#›</a:t>
            </a:fld>
            <a:endParaRPr lang="en-CA"/>
          </a:p>
        </p:txBody>
      </p:sp>
    </p:spTree>
    <p:extLst>
      <p:ext uri="{BB962C8B-B14F-4D97-AF65-F5344CB8AC3E}">
        <p14:creationId xmlns:p14="http://schemas.microsoft.com/office/powerpoint/2010/main" val="355887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4200"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3">
                    <a:lumMod val="85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7514176" y="6322205"/>
            <a:ext cx="385319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dirty="0">
                <a:solidFill>
                  <a:schemeClr val="accent3">
                    <a:lumMod val="85000"/>
                  </a:schemeClr>
                </a:solidFill>
                <a:latin typeface="+mn-lt"/>
                <a:ea typeface="+mn-ea"/>
                <a:cs typeface="CiscoSans Thin"/>
              </a:rPr>
              <a:t>© 2019 Cisco and/or its affiliates. All rights reserved.   Cisco Confidential</a:t>
            </a:r>
          </a:p>
        </p:txBody>
      </p:sp>
      <p:grpSp>
        <p:nvGrpSpPr>
          <p:cNvPr id="6" name="Group 4"/>
          <p:cNvGrpSpPr>
            <a:grpSpLocks noChangeAspect="1"/>
          </p:cNvGrpSpPr>
          <p:nvPr/>
        </p:nvGrpSpPr>
        <p:grpSpPr bwMode="auto">
          <a:xfrm>
            <a:off x="677386" y="6286929"/>
            <a:ext cx="453676" cy="24129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3277536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slow">
    <p:wipe/>
  </p:transition>
  <p:txStyles>
    <p:titleStyle>
      <a:lvl1pPr algn="l" defTabSz="912261" rtl="0" eaLnBrk="1" fontAlgn="base" hangingPunct="1">
        <a:lnSpc>
          <a:spcPct val="80000"/>
        </a:lnSpc>
        <a:spcBef>
          <a:spcPct val="0"/>
        </a:spcBef>
        <a:spcAft>
          <a:spcPct val="0"/>
        </a:spcAft>
        <a:defRPr lang="en-US" sz="4267" kern="1200" dirty="0">
          <a:solidFill>
            <a:schemeClr val="accent4"/>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4200"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3">
                    <a:lumMod val="85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fontAlgn="auto">
              <a:spcBef>
                <a:spcPts val="0"/>
              </a:spcBef>
              <a:spcAft>
                <a:spcPts val="0"/>
              </a:spcAft>
              <a:defRPr/>
            </a:pPr>
            <a:r>
              <a:rPr lang="en-US" sz="800" dirty="0">
                <a:solidFill>
                  <a:schemeClr val="accent3">
                    <a:lumMod val="85000"/>
                  </a:schemeClr>
                </a:solidFill>
                <a:latin typeface="+mn-lt"/>
                <a:ea typeface="+mn-ea"/>
                <a:cs typeface="CiscoSans Thin"/>
              </a:rPr>
              <a:t>© 2019  Cisco and/or its affiliates. All rights reserved.   Cisco Confidential</a:t>
            </a:r>
          </a:p>
        </p:txBody>
      </p:sp>
      <p:grpSp>
        <p:nvGrpSpPr>
          <p:cNvPr id="6" name="Group 4"/>
          <p:cNvGrpSpPr>
            <a:grpSpLocks noChangeAspect="1"/>
          </p:cNvGrpSpPr>
          <p:nvPr userDrawn="1"/>
        </p:nvGrpSpPr>
        <p:grpSpPr bwMode="auto">
          <a:xfrm>
            <a:off x="677386" y="6286929"/>
            <a:ext cx="453676" cy="24129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400995363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spd="slow">
    <p:wipe/>
  </p:transition>
  <p:txStyles>
    <p:titleStyle>
      <a:lvl1pPr algn="l" defTabSz="912261" rtl="0" eaLnBrk="1" fontAlgn="base" hangingPunct="1">
        <a:lnSpc>
          <a:spcPct val="80000"/>
        </a:lnSpc>
        <a:spcBef>
          <a:spcPct val="0"/>
        </a:spcBef>
        <a:spcAft>
          <a:spcPct val="0"/>
        </a:spcAft>
        <a:defRPr lang="en-US" sz="4267" kern="1200" dirty="0">
          <a:solidFill>
            <a:schemeClr val="accent4"/>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4200"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3">
                    <a:lumMod val="85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7531395" y="6322205"/>
            <a:ext cx="383597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dirty="0">
                <a:solidFill>
                  <a:schemeClr val="accent3">
                    <a:lumMod val="85000"/>
                  </a:schemeClr>
                </a:solidFill>
                <a:latin typeface="+mn-lt"/>
                <a:ea typeface="+mn-ea"/>
                <a:cs typeface="CiscoSans Thin"/>
              </a:rPr>
              <a:t>© 2019 Cisco and/or its affiliates. All rights reserved.   Cisco Confidential</a:t>
            </a:r>
          </a:p>
        </p:txBody>
      </p:sp>
      <p:grpSp>
        <p:nvGrpSpPr>
          <p:cNvPr id="6" name="Group 4"/>
          <p:cNvGrpSpPr>
            <a:grpSpLocks noChangeAspect="1"/>
          </p:cNvGrpSpPr>
          <p:nvPr userDrawn="1"/>
        </p:nvGrpSpPr>
        <p:grpSpPr bwMode="auto">
          <a:xfrm>
            <a:off x="677386" y="6286929"/>
            <a:ext cx="453676" cy="24129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91446043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ransition spd="slow">
    <p:wipe/>
  </p:transition>
  <p:txStyles>
    <p:titleStyle>
      <a:lvl1pPr algn="l" defTabSz="912261" rtl="0" eaLnBrk="1" fontAlgn="base" hangingPunct="1">
        <a:lnSpc>
          <a:spcPct val="80000"/>
        </a:lnSpc>
        <a:spcBef>
          <a:spcPct val="0"/>
        </a:spcBef>
        <a:spcAft>
          <a:spcPct val="0"/>
        </a:spcAft>
        <a:defRPr lang="en-US" sz="4267" kern="1200" dirty="0">
          <a:solidFill>
            <a:schemeClr val="accent4"/>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4200"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3">
                    <a:lumMod val="85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7423130" y="6322205"/>
            <a:ext cx="3944239"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userDrawn="1"/>
        </p:nvGrpSpPr>
        <p:grpSpPr bwMode="auto">
          <a:xfrm>
            <a:off x="677386" y="6286929"/>
            <a:ext cx="453676" cy="24129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05948285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ransition spd="slow">
    <p:wipe/>
  </p:transition>
  <p:txStyles>
    <p:titleStyle>
      <a:lvl1pPr algn="l" defTabSz="912261" rtl="0" eaLnBrk="1" fontAlgn="base" hangingPunct="1">
        <a:lnSpc>
          <a:spcPct val="80000"/>
        </a:lnSpc>
        <a:spcBef>
          <a:spcPct val="0"/>
        </a:spcBef>
        <a:spcAft>
          <a:spcPct val="0"/>
        </a:spcAft>
        <a:defRPr lang="en-US" sz="4267" kern="1200" dirty="0">
          <a:solidFill>
            <a:schemeClr val="accent4"/>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4200"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3">
                    <a:lumMod val="85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7514933" y="6322205"/>
            <a:ext cx="3852436"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userDrawn="1"/>
        </p:nvGrpSpPr>
        <p:grpSpPr bwMode="auto">
          <a:xfrm>
            <a:off x="677386" y="6286929"/>
            <a:ext cx="453676" cy="24129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70425939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ransition spd="slow">
    <p:wipe/>
  </p:transition>
  <p:txStyles>
    <p:titleStyle>
      <a:lvl1pPr algn="l" defTabSz="912261" rtl="0" eaLnBrk="1" fontAlgn="base" hangingPunct="1">
        <a:lnSpc>
          <a:spcPct val="80000"/>
        </a:lnSpc>
        <a:spcBef>
          <a:spcPct val="0"/>
        </a:spcBef>
        <a:spcAft>
          <a:spcPct val="0"/>
        </a:spcAft>
        <a:defRPr lang="en-US" sz="4267" kern="1200" dirty="0">
          <a:solidFill>
            <a:schemeClr val="accent4"/>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4200"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3">
                    <a:lumMod val="85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7522653" y="6322205"/>
            <a:ext cx="3844716"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dirty="0">
                <a:solidFill>
                  <a:schemeClr val="accent3">
                    <a:lumMod val="85000"/>
                  </a:schemeClr>
                </a:solidFill>
                <a:latin typeface="+mn-lt"/>
                <a:ea typeface="+mn-ea"/>
                <a:cs typeface="CiscoSans Thin"/>
              </a:rPr>
              <a:t>© 2019  Cisco and/or its affiliates. All rights reserved.   Cisco Confidential</a:t>
            </a:r>
          </a:p>
        </p:txBody>
      </p:sp>
      <p:grpSp>
        <p:nvGrpSpPr>
          <p:cNvPr id="6" name="Group 4"/>
          <p:cNvGrpSpPr>
            <a:grpSpLocks noChangeAspect="1"/>
          </p:cNvGrpSpPr>
          <p:nvPr/>
        </p:nvGrpSpPr>
        <p:grpSpPr bwMode="auto">
          <a:xfrm>
            <a:off x="677386" y="6286929"/>
            <a:ext cx="453676" cy="24129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98638416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Lst>
  <p:transition spd="slow">
    <p:wipe/>
  </p:transition>
  <p:txStyles>
    <p:titleStyle>
      <a:lvl1pPr algn="l" defTabSz="912261" rtl="0" eaLnBrk="1" fontAlgn="base" hangingPunct="1">
        <a:lnSpc>
          <a:spcPct val="80000"/>
        </a:lnSpc>
        <a:spcBef>
          <a:spcPct val="0"/>
        </a:spcBef>
        <a:spcAft>
          <a:spcPct val="0"/>
        </a:spcAft>
        <a:defRPr lang="en-US" sz="4267" kern="1200" dirty="0">
          <a:solidFill>
            <a:schemeClr val="accent4"/>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80.xml"/><Relationship Id="rId1" Type="http://schemas.openxmlformats.org/officeDocument/2006/relationships/tags" Target="../tags/tag3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71.xml"/><Relationship Id="rId1" Type="http://schemas.openxmlformats.org/officeDocument/2006/relationships/tags" Target="../tags/tag3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2.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3.xml"/><Relationship Id="rId1" Type="http://schemas.openxmlformats.org/officeDocument/2006/relationships/slideLayout" Target="../slideLayouts/slideLayout7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1.xml"/><Relationship Id="rId1" Type="http://schemas.openxmlformats.org/officeDocument/2006/relationships/tags" Target="../tags/tag34.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5.xml"/><Relationship Id="rId1" Type="http://schemas.openxmlformats.org/officeDocument/2006/relationships/slideLayout" Target="../slideLayouts/slideLayout7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7.xml"/><Relationship Id="rId1" Type="http://schemas.openxmlformats.org/officeDocument/2006/relationships/slideLayout" Target="../slideLayouts/slideLayout72.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8.xml"/><Relationship Id="rId1" Type="http://schemas.openxmlformats.org/officeDocument/2006/relationships/slideLayout" Target="../slideLayouts/slideLayout72.xml"/><Relationship Id="rId5" Type="http://schemas.openxmlformats.org/officeDocument/2006/relationships/image" Target="../media/image71.png"/><Relationship Id="rId4" Type="http://schemas.openxmlformats.org/officeDocument/2006/relationships/image" Target="../media/image70.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71.xml"/><Relationship Id="rId1" Type="http://schemas.openxmlformats.org/officeDocument/2006/relationships/tags" Target="../tags/tag3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2.xm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3.xml"/><Relationship Id="rId1" Type="http://schemas.openxmlformats.org/officeDocument/2006/relationships/slideLayout" Target="../slideLayouts/slideLayout72.xml"/></Relationships>
</file>

<file path=ppt/slides/_rels/slide1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4.xml"/><Relationship Id="rId1" Type="http://schemas.openxmlformats.org/officeDocument/2006/relationships/slideLayout" Target="../slideLayouts/slideLayout7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5.xml"/><Relationship Id="rId1" Type="http://schemas.openxmlformats.org/officeDocument/2006/relationships/slideLayout" Target="../slideLayouts/slideLayout7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6.xml"/><Relationship Id="rId1" Type="http://schemas.openxmlformats.org/officeDocument/2006/relationships/slideLayout" Target="../slideLayouts/slideLayout72.xml"/><Relationship Id="rId4" Type="http://schemas.openxmlformats.org/officeDocument/2006/relationships/image" Target="../media/image76.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71.xml"/><Relationship Id="rId1" Type="http://schemas.openxmlformats.org/officeDocument/2006/relationships/tags" Target="../tags/tag36.xml"/></Relationships>
</file>

<file path=ppt/slides/_rels/slide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8.xml"/><Relationship Id="rId1" Type="http://schemas.openxmlformats.org/officeDocument/2006/relationships/slideLayout" Target="../slideLayouts/slideLayout72.xml"/></Relationships>
</file>

<file path=ppt/slides/_rels/slide1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9.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20.xml"/><Relationship Id="rId1" Type="http://schemas.openxmlformats.org/officeDocument/2006/relationships/slideLayout" Target="../slideLayouts/slideLayout7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1.xml"/><Relationship Id="rId1" Type="http://schemas.openxmlformats.org/officeDocument/2006/relationships/slideLayout" Target="../slideLayouts/slideLayout7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71.xml"/><Relationship Id="rId1" Type="http://schemas.openxmlformats.org/officeDocument/2006/relationships/tags" Target="../tags/tag3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2.xml"/></Relationships>
</file>

<file path=ppt/slides/_rels/slide1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4.xml"/><Relationship Id="rId1" Type="http://schemas.openxmlformats.org/officeDocument/2006/relationships/slideLayout" Target="../slideLayouts/slideLayout72.xml"/><Relationship Id="rId4" Type="http://schemas.openxmlformats.org/officeDocument/2006/relationships/image" Target="../media/image87.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2.xml"/></Relationships>
</file>

<file path=ppt/slides/_rels/slide1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6.xml"/><Relationship Id="rId1" Type="http://schemas.openxmlformats.org/officeDocument/2006/relationships/slideLayout" Target="../slideLayouts/slideLayout7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7.xml"/><Relationship Id="rId1" Type="http://schemas.openxmlformats.org/officeDocument/2006/relationships/slideLayout" Target="../slideLayouts/slideLayout7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71.xml"/><Relationship Id="rId1" Type="http://schemas.openxmlformats.org/officeDocument/2006/relationships/tags" Target="../tags/tag3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57.xml"/><Relationship Id="rId1" Type="http://schemas.openxmlformats.org/officeDocument/2006/relationships/tags" Target="../tags/tag39.xml"/></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4.xml"/><Relationship Id="rId1" Type="http://schemas.openxmlformats.org/officeDocument/2006/relationships/slideLayout" Target="../slideLayouts/slideLayout5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8.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57.xml"/><Relationship Id="rId1" Type="http://schemas.openxmlformats.org/officeDocument/2006/relationships/tags" Target="../tags/tag4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0.xml"/><Relationship Id="rId1" Type="http://schemas.openxmlformats.org/officeDocument/2006/relationships/slideLayout" Target="../slideLayouts/slideLayout5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8.xml"/></Relationships>
</file>

<file path=ppt/slides/_rels/slide1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2.xml"/><Relationship Id="rId1" Type="http://schemas.openxmlformats.org/officeDocument/2006/relationships/slideLayout" Target="../slideLayouts/slideLayout58.xml"/></Relationships>
</file>

<file path=ppt/slides/_rels/slide1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3.xml"/><Relationship Id="rId1" Type="http://schemas.openxmlformats.org/officeDocument/2006/relationships/slideLayout" Target="../slideLayouts/slideLayout5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8.xml"/></Relationships>
</file>

<file path=ppt/slides/_rels/slide1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7.xml"/><Relationship Id="rId1" Type="http://schemas.openxmlformats.org/officeDocument/2006/relationships/slideLayout" Target="../slideLayouts/slideLayout58.xml"/></Relationships>
</file>

<file path=ppt/slides/_rels/slide1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8.xml"/><Relationship Id="rId1" Type="http://schemas.openxmlformats.org/officeDocument/2006/relationships/slideLayout" Target="../slideLayouts/slideLayout58.xml"/></Relationships>
</file>

<file path=ppt/slides/_rels/slide149.xml.rels><?xml version="1.0" encoding="UTF-8" standalone="yes"?>
<Relationships xmlns="http://schemas.openxmlformats.org/package/2006/relationships"><Relationship Id="rId3" Type="http://schemas.openxmlformats.org/officeDocument/2006/relationships/hyperlink" Target="http://www.cisco.com/" TargetMode="External"/><Relationship Id="rId2" Type="http://schemas.openxmlformats.org/officeDocument/2006/relationships/notesSlide" Target="../notesSlides/notesSlide149.xml"/><Relationship Id="rId1" Type="http://schemas.openxmlformats.org/officeDocument/2006/relationships/slideLayout" Target="../slideLayouts/slideLayout58.xml"/><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57.xml"/><Relationship Id="rId1" Type="http://schemas.openxmlformats.org/officeDocument/2006/relationships/tags" Target="../tags/tag41.xml"/></Relationships>
</file>

<file path=ppt/slides/_rels/slide1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1.xml"/><Relationship Id="rId1" Type="http://schemas.openxmlformats.org/officeDocument/2006/relationships/slideLayout" Target="../slideLayouts/slideLayout5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4.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4.xml"/><Relationship Id="rId1" Type="http://schemas.openxmlformats.org/officeDocument/2006/relationships/tags" Target="../tags/tag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4.xml"/><Relationship Id="rId1" Type="http://schemas.openxmlformats.org/officeDocument/2006/relationships/tags" Target="../tags/tag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0.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2.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3.xml"/><Relationship Id="rId1" Type="http://schemas.openxmlformats.org/officeDocument/2006/relationships/tags" Target="../tags/tag1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3.xml"/><Relationship Id="rId1" Type="http://schemas.openxmlformats.org/officeDocument/2006/relationships/tags" Target="../tags/tag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6.xml"/><Relationship Id="rId1" Type="http://schemas.openxmlformats.org/officeDocument/2006/relationships/tags" Target="../tags/tag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8.xml"/><Relationship Id="rId1" Type="http://schemas.openxmlformats.org/officeDocument/2006/relationships/tags" Target="../tags/tag1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9.xml"/><Relationship Id="rId1" Type="http://schemas.openxmlformats.org/officeDocument/2006/relationships/tags" Target="../tags/tag15.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9.xml"/><Relationship Id="rId1" Type="http://schemas.openxmlformats.org/officeDocument/2006/relationships/tags" Target="../tags/tag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9.xml"/><Relationship Id="rId1" Type="http://schemas.openxmlformats.org/officeDocument/2006/relationships/tags" Target="../tags/tag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9.xml"/><Relationship Id="rId1" Type="http://schemas.openxmlformats.org/officeDocument/2006/relationships/tags" Target="../tags/tag18.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9.xml"/><Relationship Id="rId1" Type="http://schemas.openxmlformats.org/officeDocument/2006/relationships/tags" Target="../tags/tag19.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2.xml"/><Relationship Id="rId1" Type="http://schemas.openxmlformats.org/officeDocument/2006/relationships/tags" Target="../tags/tag20.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94.xml"/><Relationship Id="rId1" Type="http://schemas.openxmlformats.org/officeDocument/2006/relationships/tags" Target="../tags/tag2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5.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94.xml"/><Relationship Id="rId1" Type="http://schemas.openxmlformats.org/officeDocument/2006/relationships/tags" Target="../tags/tag23.xml"/><Relationship Id="rId5" Type="http://schemas.openxmlformats.org/officeDocument/2006/relationships/image" Target="../media/image47.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9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4.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94.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94.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9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9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85.xml"/><Relationship Id="rId1" Type="http://schemas.openxmlformats.org/officeDocument/2006/relationships/tags" Target="../tags/tag2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94.xml"/><Relationship Id="rId1" Type="http://schemas.openxmlformats.org/officeDocument/2006/relationships/tags" Target="../tags/tag2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94.xml"/><Relationship Id="rId1" Type="http://schemas.openxmlformats.org/officeDocument/2006/relationships/tags" Target="../tags/tag26.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94.xml"/><Relationship Id="rId1" Type="http://schemas.openxmlformats.org/officeDocument/2006/relationships/tags" Target="../tags/tag2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5.xml"/><Relationship Id="rId1" Type="http://schemas.openxmlformats.org/officeDocument/2006/relationships/tags" Target="../tags/tag2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4.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94.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9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4.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85.xml"/><Relationship Id="rId1" Type="http://schemas.openxmlformats.org/officeDocument/2006/relationships/tags" Target="../tags/tag29.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94.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4.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1.xml"/><Relationship Id="rId1" Type="http://schemas.openxmlformats.org/officeDocument/2006/relationships/slideLayout" Target="../slideLayouts/slideLayout94.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2.xml"/><Relationship Id="rId1" Type="http://schemas.openxmlformats.org/officeDocument/2006/relationships/slideLayout" Target="../slideLayouts/slideLayout94.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85.xml"/><Relationship Id="rId1" Type="http://schemas.openxmlformats.org/officeDocument/2006/relationships/tags" Target="../tags/tag30.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94.xml"/><Relationship Id="rId4" Type="http://schemas.openxmlformats.org/officeDocument/2006/relationships/image" Target="../media/image59.png"/></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5.xml"/><Relationship Id="rId1" Type="http://schemas.openxmlformats.org/officeDocument/2006/relationships/slideLayout" Target="../slideLayouts/slideLayout94.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6.xml"/><Relationship Id="rId1" Type="http://schemas.openxmlformats.org/officeDocument/2006/relationships/slideLayout" Target="../slideLayouts/slideLayout94.xml"/><Relationship Id="rId4" Type="http://schemas.openxmlformats.org/officeDocument/2006/relationships/image" Target="../media/image62.png"/></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7.xml"/><Relationship Id="rId1" Type="http://schemas.openxmlformats.org/officeDocument/2006/relationships/slideLayout" Target="../slideLayouts/slideLayout94.xml"/><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9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8.xml"/><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88488" y="2834243"/>
            <a:ext cx="9650120" cy="1694588"/>
          </a:xfrm>
        </p:spPr>
        <p:txBody>
          <a:bodyPr/>
          <a:lstStyle/>
          <a:p>
            <a:r>
              <a:rPr lang="en-US" sz="6133" dirty="0">
                <a:solidFill>
                  <a:schemeClr val="accent5">
                    <a:lumMod val="40000"/>
                    <a:lumOff val="60000"/>
                  </a:schemeClr>
                </a:solidFill>
              </a:rPr>
              <a:t>Module 3: Protocols and Models</a:t>
            </a:r>
          </a:p>
        </p:txBody>
      </p:sp>
      <p:sp>
        <p:nvSpPr>
          <p:cNvPr id="7" name="Subtitle 6"/>
          <p:cNvSpPr>
            <a:spLocks noGrp="1"/>
          </p:cNvSpPr>
          <p:nvPr>
            <p:ph type="subTitle" idx="1"/>
          </p:nvPr>
        </p:nvSpPr>
        <p:spPr>
          <a:xfrm>
            <a:off x="625996" y="5079368"/>
            <a:ext cx="3158605" cy="1202899"/>
          </a:xfrm>
        </p:spPr>
        <p:txBody>
          <a:bodyPr/>
          <a:lstStyle/>
          <a:p>
            <a:r>
              <a:rPr lang="en-US" dirty="0">
                <a:solidFill>
                  <a:schemeClr val="accent5">
                    <a:lumMod val="40000"/>
                    <a:lumOff val="60000"/>
                  </a:schemeClr>
                </a:solidFill>
              </a:rPr>
              <a:t>Introduction to Networks 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The Rules</a:t>
            </a:r>
            <a:br>
              <a:rPr lang="en-US" altLang="en-US" dirty="0"/>
            </a:br>
            <a:r>
              <a:rPr lang="en-US" altLang="en-US" dirty="0"/>
              <a:t>Message Formatting and Encapsulation</a:t>
            </a:r>
          </a:p>
        </p:txBody>
      </p:sp>
      <p:sp>
        <p:nvSpPr>
          <p:cNvPr id="8195" name="Rectangle 6"/>
          <p:cNvSpPr>
            <a:spLocks noGrp="1" noChangeArrowheads="1"/>
          </p:cNvSpPr>
          <p:nvPr>
            <p:ph idx="1"/>
          </p:nvPr>
        </p:nvSpPr>
        <p:spPr>
          <a:xfrm>
            <a:off x="166146" y="1192099"/>
            <a:ext cx="11804381" cy="1420475"/>
          </a:xfrm>
        </p:spPr>
        <p:txBody>
          <a:bodyPr/>
          <a:lstStyle/>
          <a:p>
            <a:pPr>
              <a:buFont typeface="Arial" panose="020B0604020202020204" pitchFamily="34" charset="0"/>
              <a:buChar char="•"/>
            </a:pPr>
            <a:r>
              <a:rPr lang="en-US" sz="2400" dirty="0"/>
              <a:t>When a message is sent, it must use a specific format or structure. </a:t>
            </a:r>
          </a:p>
          <a:p>
            <a:pPr>
              <a:buFont typeface="Arial" panose="020B0604020202020204" pitchFamily="34" charset="0"/>
              <a:buChar char="•"/>
            </a:pPr>
            <a:r>
              <a:rPr lang="en-US" sz="2400" dirty="0"/>
              <a:t>Message formats depend on the type of message and the channel that is used to deliver the message.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7375" y="2739414"/>
            <a:ext cx="3437767" cy="3721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2739412"/>
            <a:ext cx="5597047" cy="3721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2058414"/>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226244" y="862505"/>
            <a:ext cx="11739513" cy="1436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2133" b="1" dirty="0">
                <a:solidFill>
                  <a:srgbClr val="58585B"/>
                </a:solidFill>
                <a:latin typeface="Arial"/>
                <a:ea typeface="Calibri" panose="020F0502020204030204" pitchFamily="34" charset="0"/>
                <a:cs typeface="Calibri" panose="020F0502020204030204" pitchFamily="34" charset="0"/>
              </a:rPr>
              <a:t>Module Title: </a:t>
            </a:r>
            <a:r>
              <a:rPr lang="en-US" altLang="en-US" sz="2133" dirty="0">
                <a:solidFill>
                  <a:srgbClr val="58585B"/>
                </a:solidFill>
                <a:latin typeface="Arial"/>
                <a:ea typeface="Calibri" panose="020F0502020204030204" pitchFamily="34" charset="0"/>
                <a:cs typeface="Calibri" panose="020F0502020204030204" pitchFamily="34" charset="0"/>
              </a:rPr>
              <a:t>Physical Layer</a:t>
            </a:r>
          </a:p>
          <a:p>
            <a:pPr defTabSz="1219170" eaLnBrk="0" fontAlgn="base" hangingPunct="0">
              <a:spcBef>
                <a:spcPct val="0"/>
              </a:spcBef>
              <a:spcAft>
                <a:spcPct val="0"/>
              </a:spcAft>
            </a:pPr>
            <a:endParaRPr lang="en-US" altLang="en-US" sz="2133" dirty="0">
              <a:solidFill>
                <a:srgbClr val="58585B"/>
              </a:solidFill>
              <a:latin typeface="Arial"/>
              <a:ea typeface="ＭＳ Ｐゴシック" pitchFamily="34" charset="-128"/>
            </a:endParaRPr>
          </a:p>
          <a:p>
            <a:pPr defTabSz="1219170" eaLnBrk="0" fontAlgn="base" hangingPunct="0">
              <a:spcBef>
                <a:spcPct val="0"/>
              </a:spcBef>
              <a:spcAft>
                <a:spcPct val="0"/>
              </a:spcAft>
            </a:pPr>
            <a:r>
              <a:rPr lang="en-US" altLang="en-US" sz="2133" b="1" dirty="0">
                <a:solidFill>
                  <a:srgbClr val="58585B"/>
                </a:solidFill>
                <a:latin typeface="Arial"/>
                <a:ea typeface="Calibri" panose="020F0502020204030204" pitchFamily="34" charset="0"/>
                <a:cs typeface="Calibri" panose="020F0502020204030204" pitchFamily="34" charset="0"/>
              </a:rPr>
              <a:t>Module Objective</a:t>
            </a:r>
            <a:r>
              <a:rPr lang="en-US" altLang="en-US" sz="2133" dirty="0">
                <a:solidFill>
                  <a:srgbClr val="58585B"/>
                </a:solidFill>
                <a:latin typeface="Arial"/>
                <a:ea typeface="Calibri" panose="020F0502020204030204" pitchFamily="34" charset="0"/>
                <a:cs typeface="Calibri" panose="020F0502020204030204" pitchFamily="34" charset="0"/>
              </a:rPr>
              <a:t>: Explain how physical layer protocols, services, and network media support communications across data networks</a:t>
            </a:r>
            <a:r>
              <a:rPr lang="en-US" altLang="en-US" sz="1600" dirty="0">
                <a:solidFill>
                  <a:srgbClr val="58585B"/>
                </a:solidFill>
                <a:latin typeface="Calibri" panose="020F0502020204030204" pitchFamily="34" charset="0"/>
                <a:ea typeface="Calibri" panose="020F0502020204030204" pitchFamily="34" charset="0"/>
                <a:cs typeface="Calibri" panose="020F0502020204030204" pitchFamily="34" charset="0"/>
              </a:rPr>
              <a:t>.</a:t>
            </a:r>
            <a:endParaRPr lang="en-US" altLang="en-US" sz="2400" dirty="0">
              <a:solidFill>
                <a:srgbClr val="58585B"/>
              </a:solidFill>
              <a:latin typeface="Arial" panose="020B0604020202020204" pitchFamily="34" charset="0"/>
              <a:ea typeface="ＭＳ Ｐゴシック" pitchFamily="34" charset="-128"/>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nvGraphicFramePr>
        <p:xfrm>
          <a:off x="1022552" y="2523138"/>
          <a:ext cx="10138784" cy="3670708"/>
        </p:xfrm>
        <a:graphic>
          <a:graphicData uri="http://schemas.openxmlformats.org/drawingml/2006/table">
            <a:tbl>
              <a:tblPr firstRow="1" firstCol="1" bandRow="1">
                <a:tableStyleId>{5C22544A-7EE6-4342-B048-85BDC9FD1C3A}</a:tableStyleId>
              </a:tblPr>
              <a:tblGrid>
                <a:gridCol w="5069392">
                  <a:extLst>
                    <a:ext uri="{9D8B030D-6E8A-4147-A177-3AD203B41FA5}">
                      <a16:colId xmlns:a16="http://schemas.microsoft.com/office/drawing/2014/main" val="1523797708"/>
                    </a:ext>
                  </a:extLst>
                </a:gridCol>
                <a:gridCol w="5069392">
                  <a:extLst>
                    <a:ext uri="{9D8B030D-6E8A-4147-A177-3AD203B41FA5}">
                      <a16:colId xmlns:a16="http://schemas.microsoft.com/office/drawing/2014/main" val="2750207184"/>
                    </a:ext>
                  </a:extLst>
                </a:gridCol>
              </a:tblGrid>
              <a:tr h="288463">
                <a:tc>
                  <a:txBody>
                    <a:bodyPr/>
                    <a:lstStyle/>
                    <a:p>
                      <a:pPr marL="0" marR="0">
                        <a:lnSpc>
                          <a:spcPct val="107000"/>
                        </a:lnSpc>
                        <a:spcBef>
                          <a:spcPts val="0"/>
                        </a:spcBef>
                        <a:spcAft>
                          <a:spcPts val="0"/>
                        </a:spcAft>
                      </a:pPr>
                      <a:r>
                        <a:rPr lang="en-US" sz="1600" dirty="0">
                          <a:effectLst/>
                        </a:rPr>
                        <a:t>Topic Title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nSpc>
                          <a:spcPct val="107000"/>
                        </a:lnSpc>
                        <a:spcBef>
                          <a:spcPts val="0"/>
                        </a:spcBef>
                        <a:spcAft>
                          <a:spcPts val="0"/>
                        </a:spcAft>
                      </a:pPr>
                      <a:r>
                        <a:rPr lang="en-US" sz="1600" dirty="0">
                          <a:effectLst/>
                        </a:rPr>
                        <a:t>Topic Objective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874061904"/>
                  </a:ext>
                </a:extLst>
              </a:tr>
              <a:tr h="592201">
                <a:tc>
                  <a:txBody>
                    <a:bodyPr/>
                    <a:lstStyle/>
                    <a:p>
                      <a:pPr marL="0" marR="0">
                        <a:lnSpc>
                          <a:spcPct val="107000"/>
                        </a:lnSpc>
                        <a:spcBef>
                          <a:spcPts val="0"/>
                        </a:spcBef>
                        <a:spcAft>
                          <a:spcPts val="0"/>
                        </a:spcAft>
                      </a:pPr>
                      <a:r>
                        <a:rPr lang="en-US" sz="1600" dirty="0">
                          <a:effectLst/>
                        </a:rPr>
                        <a:t>Purpose of the Physical Layer</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nSpc>
                          <a:spcPct val="107000"/>
                        </a:lnSpc>
                        <a:spcBef>
                          <a:spcPts val="0"/>
                        </a:spcBef>
                        <a:spcAft>
                          <a:spcPts val="0"/>
                        </a:spcAft>
                      </a:pPr>
                      <a:r>
                        <a:rPr lang="en-US" sz="1600" dirty="0">
                          <a:solidFill>
                            <a:srgbClr val="000000"/>
                          </a:solidFill>
                          <a:effectLst/>
                        </a:rPr>
                        <a:t>Describe the purpose and functions of the physical layer in the network.</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646858405"/>
                  </a:ext>
                </a:extLst>
              </a:tr>
              <a:tr h="421240">
                <a:tc>
                  <a:txBody>
                    <a:bodyPr/>
                    <a:lstStyle/>
                    <a:p>
                      <a:pPr marL="0" marR="0">
                        <a:lnSpc>
                          <a:spcPct val="107000"/>
                        </a:lnSpc>
                        <a:spcBef>
                          <a:spcPts val="0"/>
                        </a:spcBef>
                        <a:spcAft>
                          <a:spcPts val="0"/>
                        </a:spcAft>
                      </a:pPr>
                      <a:r>
                        <a:rPr lang="en-US" sz="1600" dirty="0">
                          <a:effectLst/>
                        </a:rPr>
                        <a:t>Physical Layer Characteristics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nSpc>
                          <a:spcPct val="107000"/>
                        </a:lnSpc>
                        <a:spcBef>
                          <a:spcPts val="0"/>
                        </a:spcBef>
                        <a:spcAft>
                          <a:spcPts val="0"/>
                        </a:spcAft>
                      </a:pPr>
                      <a:r>
                        <a:rPr lang="en-US" sz="1600" dirty="0">
                          <a:solidFill>
                            <a:srgbClr val="000000"/>
                          </a:solidFill>
                          <a:effectLst/>
                        </a:rPr>
                        <a:t>Describe characteristics of the physical layer.</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435904258"/>
                  </a:ext>
                </a:extLst>
              </a:tr>
              <a:tr h="592201">
                <a:tc>
                  <a:txBody>
                    <a:bodyPr/>
                    <a:lstStyle/>
                    <a:p>
                      <a:pPr marL="0" marR="0">
                        <a:lnSpc>
                          <a:spcPct val="107000"/>
                        </a:lnSpc>
                        <a:spcBef>
                          <a:spcPts val="0"/>
                        </a:spcBef>
                        <a:spcAft>
                          <a:spcPts val="0"/>
                        </a:spcAft>
                      </a:pPr>
                      <a:r>
                        <a:rPr lang="en-US" sz="1600" dirty="0">
                          <a:effectLst/>
                        </a:rPr>
                        <a:t>Copper Cabling</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nSpc>
                          <a:spcPct val="107000"/>
                        </a:lnSpc>
                        <a:spcBef>
                          <a:spcPts val="0"/>
                        </a:spcBef>
                        <a:spcAft>
                          <a:spcPts val="0"/>
                        </a:spcAft>
                      </a:pPr>
                      <a:r>
                        <a:rPr lang="en-US" sz="1600" dirty="0">
                          <a:solidFill>
                            <a:srgbClr val="000000"/>
                          </a:solidFill>
                          <a:effectLst/>
                        </a:rPr>
                        <a:t>Identify the basic characteristics of copper cabling.</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31737215"/>
                  </a:ext>
                </a:extLst>
              </a:tr>
              <a:tr h="592201">
                <a:tc>
                  <a:txBody>
                    <a:bodyPr/>
                    <a:lstStyle/>
                    <a:p>
                      <a:pPr marL="0" marR="0">
                        <a:lnSpc>
                          <a:spcPct val="107000"/>
                        </a:lnSpc>
                        <a:spcBef>
                          <a:spcPts val="0"/>
                        </a:spcBef>
                        <a:spcAft>
                          <a:spcPts val="0"/>
                        </a:spcAft>
                      </a:pPr>
                      <a:r>
                        <a:rPr lang="en-US" sz="1600" dirty="0">
                          <a:effectLst/>
                        </a:rPr>
                        <a:t>UTP Cabling</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nSpc>
                          <a:spcPct val="107000"/>
                        </a:lnSpc>
                        <a:spcBef>
                          <a:spcPts val="0"/>
                        </a:spcBef>
                        <a:spcAft>
                          <a:spcPts val="0"/>
                        </a:spcAft>
                      </a:pPr>
                      <a:r>
                        <a:rPr lang="en-US" sz="1600" dirty="0">
                          <a:solidFill>
                            <a:srgbClr val="000000"/>
                          </a:solidFill>
                          <a:effectLst/>
                        </a:rPr>
                        <a:t>Explain how UTP cable is used in Ethernet networks.</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3818444524"/>
                  </a:ext>
                </a:extLst>
              </a:tr>
              <a:tr h="592201">
                <a:tc>
                  <a:txBody>
                    <a:bodyPr/>
                    <a:lstStyle/>
                    <a:p>
                      <a:pPr marL="0" marR="0">
                        <a:lnSpc>
                          <a:spcPct val="107000"/>
                        </a:lnSpc>
                        <a:spcBef>
                          <a:spcPts val="0"/>
                        </a:spcBef>
                        <a:spcAft>
                          <a:spcPts val="0"/>
                        </a:spcAft>
                      </a:pPr>
                      <a:r>
                        <a:rPr lang="en-US" sz="1600" dirty="0">
                          <a:effectLst/>
                        </a:rPr>
                        <a:t>Fiber-Optic Cabling</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nSpc>
                          <a:spcPct val="107000"/>
                        </a:lnSpc>
                        <a:spcBef>
                          <a:spcPts val="0"/>
                        </a:spcBef>
                        <a:spcAft>
                          <a:spcPts val="0"/>
                        </a:spcAft>
                      </a:pPr>
                      <a:r>
                        <a:rPr lang="en-US" sz="1600" dirty="0">
                          <a:solidFill>
                            <a:srgbClr val="000000"/>
                          </a:solidFill>
                          <a:effectLst/>
                        </a:rPr>
                        <a:t>Describe fiber optic cabling and its main advantages over other media.</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846877670"/>
                  </a:ext>
                </a:extLst>
              </a:tr>
              <a:tr h="592201">
                <a:tc>
                  <a:txBody>
                    <a:bodyPr/>
                    <a:lstStyle/>
                    <a:p>
                      <a:pPr marL="0" marR="0">
                        <a:lnSpc>
                          <a:spcPct val="107000"/>
                        </a:lnSpc>
                        <a:spcBef>
                          <a:spcPts val="0"/>
                        </a:spcBef>
                        <a:spcAft>
                          <a:spcPts val="0"/>
                        </a:spcAft>
                      </a:pPr>
                      <a:r>
                        <a:rPr lang="en-US" sz="1600" dirty="0">
                          <a:effectLst/>
                        </a:rPr>
                        <a:t>Wireless Media</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nSpc>
                          <a:spcPct val="107000"/>
                        </a:lnSpc>
                        <a:spcBef>
                          <a:spcPts val="0"/>
                        </a:spcBef>
                        <a:spcAft>
                          <a:spcPts val="0"/>
                        </a:spcAft>
                      </a:pPr>
                      <a:r>
                        <a:rPr lang="en-US" sz="1600" dirty="0">
                          <a:solidFill>
                            <a:srgbClr val="000000"/>
                          </a:solidFill>
                          <a:effectLst/>
                        </a:rPr>
                        <a:t>Connect devices using wired and wireless media.</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2682905021"/>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130723" cy="123952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583448355"/>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Purpose of the Physical Layer</a:t>
            </a:r>
            <a:br>
              <a:rPr lang="en-US" dirty="0"/>
            </a:br>
            <a:r>
              <a:rPr lang="en-US" sz="3200" dirty="0"/>
              <a:t>The Physical Connection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575962" y="1140559"/>
            <a:ext cx="11040076" cy="4098595"/>
          </a:xfrm>
        </p:spPr>
        <p:txBody>
          <a:bodyPr/>
          <a:lstStyle/>
          <a:p>
            <a:pPr marL="457189" indent="-457189" algn="l">
              <a:buFont typeface="Arial" panose="020B0604020202020204" pitchFamily="34" charset="0"/>
              <a:buChar char="•"/>
            </a:pPr>
            <a:r>
              <a:rPr lang="en-US" sz="2133" dirty="0">
                <a:solidFill>
                  <a:srgbClr val="000000"/>
                </a:solidFill>
              </a:rPr>
              <a:t>Before any network communications can occur, a physical connection to a local network must be established.</a:t>
            </a:r>
          </a:p>
          <a:p>
            <a:pPr marL="457189" indent="-457189" algn="l">
              <a:buFont typeface="Arial" panose="020B0604020202020204" pitchFamily="34" charset="0"/>
              <a:buChar char="•"/>
            </a:pPr>
            <a:r>
              <a:rPr lang="en-US" sz="2133" dirty="0">
                <a:solidFill>
                  <a:srgbClr val="000000"/>
                </a:solidFill>
              </a:rPr>
              <a:t>This connection could be wired or wireless, depending on the setup of the network.</a:t>
            </a:r>
          </a:p>
          <a:p>
            <a:pPr marL="457189" indent="-457189" algn="l">
              <a:buFont typeface="Arial" panose="020B0604020202020204" pitchFamily="34" charset="0"/>
              <a:buChar char="•"/>
            </a:pPr>
            <a:r>
              <a:rPr lang="en-US" sz="2133" dirty="0">
                <a:solidFill>
                  <a:srgbClr val="000000"/>
                </a:solidFill>
              </a:rPr>
              <a:t>This generally applies whether you are considering a corporate office or a home.</a:t>
            </a:r>
          </a:p>
          <a:p>
            <a:pPr marL="457189" indent="-457189" algn="l">
              <a:buFont typeface="Arial" panose="020B0604020202020204" pitchFamily="34" charset="0"/>
              <a:buChar char="•"/>
            </a:pPr>
            <a:r>
              <a:rPr lang="en-US" sz="2133" dirty="0">
                <a:solidFill>
                  <a:srgbClr val="000000"/>
                </a:solidFill>
              </a:rPr>
              <a:t>A Network Interface Card (NIC) connects a device to the network.</a:t>
            </a:r>
          </a:p>
          <a:p>
            <a:pPr marL="457189" indent="-457189" algn="l">
              <a:buFont typeface="Arial" panose="020B0604020202020204" pitchFamily="34" charset="0"/>
              <a:buChar char="•"/>
            </a:pPr>
            <a:r>
              <a:rPr lang="en-US" sz="2133" dirty="0">
                <a:solidFill>
                  <a:srgbClr val="000000"/>
                </a:solidFill>
              </a:rPr>
              <a:t>Some devices may have just one NIC, while others may have multiple NICs (Wired and/or Wireless, for example).</a:t>
            </a:r>
          </a:p>
          <a:p>
            <a:pPr marL="457189" indent="-457189" algn="l">
              <a:buFont typeface="Arial" panose="020B0604020202020204" pitchFamily="34" charset="0"/>
              <a:buChar char="•"/>
            </a:pPr>
            <a:r>
              <a:rPr lang="en-US" sz="2133" dirty="0">
                <a:solidFill>
                  <a:srgbClr val="000000"/>
                </a:solidFill>
              </a:rPr>
              <a:t>Not all physical connections offer the same level of performance.</a:t>
            </a:r>
          </a:p>
        </p:txBody>
      </p:sp>
    </p:spTree>
    <p:extLst>
      <p:ext uri="{BB962C8B-B14F-4D97-AF65-F5344CB8AC3E}">
        <p14:creationId xmlns:p14="http://schemas.microsoft.com/office/powerpoint/2010/main" val="170844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Purpose of the Physical Layer</a:t>
            </a:r>
            <a:br>
              <a:rPr lang="en-US" dirty="0"/>
            </a:br>
            <a:r>
              <a:rPr lang="en-US" sz="3200" dirty="0"/>
              <a:t>The Physical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575962" y="1140558"/>
            <a:ext cx="4535300" cy="4704060"/>
          </a:xfrm>
        </p:spPr>
        <p:txBody>
          <a:bodyPr/>
          <a:lstStyle/>
          <a:p>
            <a:pPr marL="457189" indent="-457189" algn="l">
              <a:buFont typeface="Arial" panose="020B0604020202020204" pitchFamily="34" charset="0"/>
              <a:buChar char="•"/>
            </a:pPr>
            <a:r>
              <a:rPr lang="en-US" sz="2133" dirty="0">
                <a:solidFill>
                  <a:srgbClr val="000000"/>
                </a:solidFill>
              </a:rPr>
              <a:t>Transports bits across the network media</a:t>
            </a:r>
          </a:p>
          <a:p>
            <a:pPr marL="457189" indent="-457189" algn="l">
              <a:buFont typeface="Arial" panose="020B0604020202020204" pitchFamily="34" charset="0"/>
              <a:buChar char="•"/>
            </a:pPr>
            <a:r>
              <a:rPr lang="en-US" sz="2133" dirty="0">
                <a:solidFill>
                  <a:srgbClr val="000000"/>
                </a:solidFill>
              </a:rPr>
              <a:t>Accepts a complete frame from the Data Link Layer and encodes it as a series of signals that are transmitted to the local media</a:t>
            </a:r>
          </a:p>
          <a:p>
            <a:pPr marL="457189" indent="-457189" algn="l">
              <a:buFont typeface="Arial" panose="020B0604020202020204" pitchFamily="34" charset="0"/>
              <a:buChar char="•"/>
            </a:pPr>
            <a:r>
              <a:rPr lang="en-US" sz="2133" dirty="0">
                <a:solidFill>
                  <a:srgbClr val="000000"/>
                </a:solidFill>
              </a:rPr>
              <a:t>This is the last step in the encapsulation process.</a:t>
            </a:r>
          </a:p>
          <a:p>
            <a:pPr marL="457189" indent="-457189" algn="l">
              <a:buFont typeface="Arial" panose="020B0604020202020204" pitchFamily="34" charset="0"/>
              <a:buChar char="•"/>
            </a:pPr>
            <a:r>
              <a:rPr lang="en-US" sz="2133"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5111262" y="1344123"/>
            <a:ext cx="6265333" cy="3691467"/>
          </a:xfrm>
          <a:prstGeom prst="rect">
            <a:avLst/>
          </a:prstGeom>
        </p:spPr>
      </p:pic>
    </p:spTree>
    <p:extLst>
      <p:ext uri="{BB962C8B-B14F-4D97-AF65-F5344CB8AC3E}">
        <p14:creationId xmlns:p14="http://schemas.microsoft.com/office/powerpoint/2010/main" val="364349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736604998"/>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Physical Layer Characteristics</a:t>
            </a:r>
            <a:br>
              <a:rPr lang="en-US" dirty="0"/>
            </a:br>
            <a:r>
              <a:rPr lang="en-US" sz="3200" dirty="0"/>
              <a:t>Physical Layer Standards</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469292" y="1115517"/>
            <a:ext cx="8768861" cy="4955376"/>
          </a:xfrm>
          <a:prstGeom prst="rect">
            <a:avLst/>
          </a:prstGeom>
        </p:spPr>
      </p:pic>
    </p:spTree>
    <p:extLst>
      <p:ext uri="{BB962C8B-B14F-4D97-AF65-F5344CB8AC3E}">
        <p14:creationId xmlns:p14="http://schemas.microsoft.com/office/powerpoint/2010/main" val="136506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Physical Layer Characteristics</a:t>
            </a:r>
            <a:br>
              <a:rPr lang="en-US" dirty="0"/>
            </a:br>
            <a:r>
              <a:rPr lang="en-US" sz="3200" dirty="0"/>
              <a:t>Physical Components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632883" y="1125416"/>
            <a:ext cx="11040076" cy="4770229"/>
          </a:xfrm>
        </p:spPr>
        <p:txBody>
          <a:bodyPr/>
          <a:lstStyle/>
          <a:p>
            <a:pPr marL="0" indent="0" algn="l"/>
            <a:r>
              <a:rPr lang="en-US" dirty="0">
                <a:solidFill>
                  <a:srgbClr val="000000"/>
                </a:solidFill>
              </a:rPr>
              <a:t>Physical Layer Standards address three functional areas:</a:t>
            </a:r>
          </a:p>
          <a:p>
            <a:pPr marL="554633" lvl="1" indent="-457189">
              <a:buFont typeface="Arial" panose="020B0604020202020204" pitchFamily="34" charset="0"/>
              <a:buChar char="•"/>
            </a:pPr>
            <a:r>
              <a:rPr lang="en-US" dirty="0">
                <a:solidFill>
                  <a:srgbClr val="000000"/>
                </a:solidFill>
              </a:rPr>
              <a:t>Physical Components</a:t>
            </a:r>
          </a:p>
          <a:p>
            <a:pPr marL="554633" lvl="1" indent="-457189">
              <a:buFont typeface="Arial" panose="020B0604020202020204" pitchFamily="34" charset="0"/>
              <a:buChar char="•"/>
            </a:pPr>
            <a:r>
              <a:rPr lang="en-US" dirty="0">
                <a:solidFill>
                  <a:srgbClr val="000000"/>
                </a:solidFill>
              </a:rPr>
              <a:t>Encoding</a:t>
            </a:r>
          </a:p>
          <a:p>
            <a:pPr marL="554633" lvl="1" indent="-457189">
              <a:buFont typeface="Arial" panose="020B0604020202020204" pitchFamily="34" charset="0"/>
              <a:buChar char="•"/>
            </a:pPr>
            <a:r>
              <a:rPr lang="en-US" dirty="0">
                <a:solidFill>
                  <a:srgbClr val="000000"/>
                </a:solidFill>
              </a:rPr>
              <a:t>Signaling</a:t>
            </a:r>
          </a:p>
          <a:p>
            <a:pPr marL="554633" lvl="1" indent="-457189">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554633" lvl="1" indent="-457189">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Tree>
    <p:extLst>
      <p:ext uri="{BB962C8B-B14F-4D97-AF65-F5344CB8AC3E}">
        <p14:creationId xmlns:p14="http://schemas.microsoft.com/office/powerpoint/2010/main" val="64320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Physical Layer Characteristics</a:t>
            </a:r>
            <a:br>
              <a:rPr lang="en-US" dirty="0"/>
            </a:br>
            <a:r>
              <a:rPr lang="en-US" sz="3200" dirty="0"/>
              <a:t>Encoding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515817" y="1422401"/>
            <a:ext cx="4874684" cy="3046411"/>
          </a:xfrm>
          <a:prstGeom prst="rect">
            <a:avLst/>
          </a:prstGeom>
          <a:noFill/>
        </p:spPr>
        <p:txBody>
          <a:bodyPr wrap="square" rtlCol="0">
            <a:spAutoFit/>
          </a:bodyPr>
          <a:lstStyle/>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a:ea typeface="ＭＳ Ｐゴシック" pitchFamily="34" charset="-128"/>
              </a:rPr>
              <a:t>Encoding converts the stream of bits into a format recognizable by the next device in the network path.</a:t>
            </a:r>
          </a:p>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a:ea typeface="ＭＳ Ｐゴシック" pitchFamily="34" charset="-128"/>
              </a:rPr>
              <a:t>This ‘coding’ provides predictable patterns that can be recognized by the next device.</a:t>
            </a:r>
          </a:p>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a:ea typeface="ＭＳ Ｐゴシック" pitchFamily="34" charset="-128"/>
              </a:rPr>
              <a:t>Examples of encoding methods include Manchester (shown in the figure), 4B/5B, and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5390500" y="1294179"/>
            <a:ext cx="6214533" cy="4588933"/>
          </a:xfrm>
        </p:spPr>
      </p:pic>
    </p:spTree>
    <p:extLst>
      <p:ext uri="{BB962C8B-B14F-4D97-AF65-F5344CB8AC3E}">
        <p14:creationId xmlns:p14="http://schemas.microsoft.com/office/powerpoint/2010/main" val="409582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6096000" cy="975783"/>
          </a:xfrm>
        </p:spPr>
        <p:txBody>
          <a:bodyPr/>
          <a:lstStyle/>
          <a:p>
            <a:r>
              <a:rPr lang="en-US" sz="2133" dirty="0"/>
              <a:t>Physical Layer Characteristics</a:t>
            </a:r>
            <a:br>
              <a:rPr lang="en-US" dirty="0"/>
            </a:br>
            <a:r>
              <a:rPr lang="en-US" sz="3200" dirty="0"/>
              <a:t>Signaling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515816" y="1422400"/>
            <a:ext cx="5408245" cy="1733488"/>
          </a:xfrm>
          <a:prstGeom prst="rect">
            <a:avLst/>
          </a:prstGeom>
          <a:noFill/>
        </p:spPr>
        <p:txBody>
          <a:bodyPr wrap="square" rtlCol="0">
            <a:spAutoFit/>
          </a:bodyPr>
          <a:lstStyle/>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a:ea typeface="ＭＳ Ｐゴシック" pitchFamily="34" charset="-128"/>
              </a:rPr>
              <a:t>The signaling method is how the bit values, “1” and “0” are represented on the physical medium.</a:t>
            </a:r>
          </a:p>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a:ea typeface="ＭＳ Ｐゴシック" pitchFamily="34" charset="-128"/>
              </a:rPr>
              <a:t>The method of signaling will vary based on the type of medium being used.</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904997" y="3796636"/>
            <a:ext cx="4096320" cy="1444545"/>
          </a:xfrm>
        </p:spPr>
      </p:pic>
      <p:sp>
        <p:nvSpPr>
          <p:cNvPr id="13" name="TextBox 12">
            <a:extLst>
              <a:ext uri="{FF2B5EF4-FFF2-40B4-BE49-F238E27FC236}">
                <a16:creationId xmlns:a16="http://schemas.microsoft.com/office/drawing/2014/main" id="{B661482A-007E-BE46-BEAF-3DA2CB5B442B}"/>
              </a:ext>
            </a:extLst>
          </p:cNvPr>
          <p:cNvSpPr txBox="1"/>
          <p:nvPr/>
        </p:nvSpPr>
        <p:spPr>
          <a:xfrm>
            <a:off x="1142619" y="5241180"/>
            <a:ext cx="3567002" cy="338554"/>
          </a:xfrm>
          <a:prstGeom prst="rect">
            <a:avLst/>
          </a:prstGeom>
          <a:noFill/>
        </p:spPr>
        <p:txBody>
          <a:bodyPr wrap="none" rtlCol="0">
            <a:spAutoFit/>
          </a:bodyPr>
          <a:lstStyle/>
          <a:p>
            <a:pPr defTabSz="609585" fontAlgn="base">
              <a:spcBef>
                <a:spcPct val="0"/>
              </a:spcBef>
              <a:spcAft>
                <a:spcPct val="0"/>
              </a:spcAft>
            </a:pPr>
            <a:r>
              <a:rPr lang="en-US" sz="1600" dirty="0">
                <a:solidFill>
                  <a:srgbClr val="58585B"/>
                </a:solidFill>
                <a:latin typeface="Arial" charset="0"/>
                <a:ea typeface="ＭＳ Ｐゴシック" pitchFamily="34" charset="-128"/>
              </a:rPr>
              <a:t>Electrical Signals Over Copper Cable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6522267" y="174885"/>
            <a:ext cx="4767171" cy="1300137"/>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7144472" y="1582232"/>
            <a:ext cx="3467616" cy="338554"/>
          </a:xfrm>
          <a:prstGeom prst="rect">
            <a:avLst/>
          </a:prstGeom>
          <a:noFill/>
        </p:spPr>
        <p:txBody>
          <a:bodyPr wrap="none" rtlCol="0">
            <a:spAutoFit/>
          </a:bodyPr>
          <a:lstStyle/>
          <a:p>
            <a:pPr defTabSz="609585" fontAlgn="base">
              <a:spcBef>
                <a:spcPct val="0"/>
              </a:spcBef>
              <a:spcAft>
                <a:spcPct val="0"/>
              </a:spcAft>
            </a:pPr>
            <a:r>
              <a:rPr lang="en-US" sz="1600" dirty="0">
                <a:solidFill>
                  <a:srgbClr val="58585B"/>
                </a:solidFill>
                <a:latin typeface="Arial" charset="0"/>
                <a:ea typeface="ＭＳ Ｐゴシック" pitchFamily="34" charset="-128"/>
              </a:rPr>
              <a:t>Light Pulses Over Fiber-Optic Cable</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6676459" y="2324273"/>
            <a:ext cx="4816093" cy="36255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7437474" y="5840531"/>
            <a:ext cx="3238387" cy="338554"/>
          </a:xfrm>
          <a:prstGeom prst="rect">
            <a:avLst/>
          </a:prstGeom>
          <a:noFill/>
        </p:spPr>
        <p:txBody>
          <a:bodyPr wrap="none" rtlCol="0">
            <a:spAutoFit/>
          </a:bodyPr>
          <a:lstStyle/>
          <a:p>
            <a:pPr defTabSz="609585" fontAlgn="base">
              <a:spcBef>
                <a:spcPct val="0"/>
              </a:spcBef>
              <a:spcAft>
                <a:spcPct val="0"/>
              </a:spcAft>
            </a:pPr>
            <a:r>
              <a:rPr lang="en-US" sz="1600" dirty="0">
                <a:solidFill>
                  <a:srgbClr val="58585B"/>
                </a:solidFill>
                <a:latin typeface="Arial" charset="0"/>
                <a:ea typeface="ＭＳ Ｐゴシック" pitchFamily="34" charset="-128"/>
              </a:rPr>
              <a:t>Microwave Signals Over Wireless</a:t>
            </a:r>
          </a:p>
        </p:txBody>
      </p:sp>
    </p:spTree>
    <p:extLst>
      <p:ext uri="{BB962C8B-B14F-4D97-AF65-F5344CB8AC3E}">
        <p14:creationId xmlns:p14="http://schemas.microsoft.com/office/powerpoint/2010/main" val="158911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Physical Layer Characteristics</a:t>
            </a:r>
            <a:br>
              <a:rPr lang="en-US" dirty="0"/>
            </a:br>
            <a:r>
              <a:rPr lang="en-US" sz="3200" dirty="0"/>
              <a:t>Bandwidth</a:t>
            </a:r>
          </a:p>
        </p:txBody>
      </p:sp>
      <p:sp>
        <p:nvSpPr>
          <p:cNvPr id="5" name="TextBox 4">
            <a:extLst>
              <a:ext uri="{FF2B5EF4-FFF2-40B4-BE49-F238E27FC236}">
                <a16:creationId xmlns:a16="http://schemas.microsoft.com/office/drawing/2014/main" id="{4857A863-7491-0041-AF26-F779D70A7E36}"/>
              </a:ext>
            </a:extLst>
          </p:cNvPr>
          <p:cNvSpPr txBox="1"/>
          <p:nvPr/>
        </p:nvSpPr>
        <p:spPr>
          <a:xfrm>
            <a:off x="632884" y="1187939"/>
            <a:ext cx="10793209" cy="1733488"/>
          </a:xfrm>
          <a:prstGeom prst="rect">
            <a:avLst/>
          </a:prstGeom>
          <a:noFill/>
        </p:spPr>
        <p:txBody>
          <a:bodyPr wrap="square" rtlCol="0">
            <a:spAutoFit/>
          </a:bodyPr>
          <a:lstStyle/>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charset="0"/>
                <a:ea typeface="ＭＳ Ｐゴシック" pitchFamily="34" charset="-128"/>
              </a:rPr>
              <a:t>Bandwidth is the capacity at which a medium can carry data.</a:t>
            </a:r>
          </a:p>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charset="0"/>
                <a:ea typeface="ＭＳ Ｐゴシック" pitchFamily="34" charset="-128"/>
              </a:rPr>
              <a:t>Digital bandwidth measures the amount of data that can flow from one place to another in a given amount of time; how many bits can be transmitted in a second.</a:t>
            </a:r>
          </a:p>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charset="0"/>
                <a:ea typeface="ＭＳ Ｐゴシック" pitchFamily="34" charset="-128"/>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1691537236"/>
              </p:ext>
            </p:extLst>
          </p:nvPr>
        </p:nvGraphicFramePr>
        <p:xfrm>
          <a:off x="632883" y="3164680"/>
          <a:ext cx="11040532" cy="3643130"/>
        </p:xfrm>
        <a:graphic>
          <a:graphicData uri="http://schemas.openxmlformats.org/drawingml/2006/table">
            <a:tbl>
              <a:tblPr firstRow="1" bandRow="1">
                <a:tableStyleId>{5C22544A-7EE6-4342-B048-85BDC9FD1C3A}</a:tableStyleId>
              </a:tblPr>
              <a:tblGrid>
                <a:gridCol w="2821517">
                  <a:extLst>
                    <a:ext uri="{9D8B030D-6E8A-4147-A177-3AD203B41FA5}">
                      <a16:colId xmlns:a16="http://schemas.microsoft.com/office/drawing/2014/main" val="3729139006"/>
                    </a:ext>
                  </a:extLst>
                </a:gridCol>
                <a:gridCol w="1750647">
                  <a:extLst>
                    <a:ext uri="{9D8B030D-6E8A-4147-A177-3AD203B41FA5}">
                      <a16:colId xmlns:a16="http://schemas.microsoft.com/office/drawing/2014/main" val="2623022619"/>
                    </a:ext>
                  </a:extLst>
                </a:gridCol>
                <a:gridCol w="6468368">
                  <a:extLst>
                    <a:ext uri="{9D8B030D-6E8A-4147-A177-3AD203B41FA5}">
                      <a16:colId xmlns:a16="http://schemas.microsoft.com/office/drawing/2014/main" val="1988913492"/>
                    </a:ext>
                  </a:extLst>
                </a:gridCol>
              </a:tblGrid>
              <a:tr h="649378">
                <a:tc>
                  <a:txBody>
                    <a:bodyPr/>
                    <a:lstStyle/>
                    <a:p>
                      <a:r>
                        <a:rPr lang="en-US" sz="1800" dirty="0"/>
                        <a:t>Unit of Bandwidth</a:t>
                      </a:r>
                    </a:p>
                  </a:txBody>
                  <a:tcPr marL="121920" marR="121920" marT="60960" marB="60960"/>
                </a:tc>
                <a:tc>
                  <a:txBody>
                    <a:bodyPr/>
                    <a:lstStyle/>
                    <a:p>
                      <a:r>
                        <a:rPr lang="en-US" sz="1800" dirty="0"/>
                        <a:t>Abbreviation</a:t>
                      </a:r>
                    </a:p>
                  </a:txBody>
                  <a:tcPr marL="121920" marR="121920" marT="60960" marB="60960"/>
                </a:tc>
                <a:tc>
                  <a:txBody>
                    <a:bodyPr/>
                    <a:lstStyle/>
                    <a:p>
                      <a:r>
                        <a:rPr lang="en-US" sz="1800" dirty="0"/>
                        <a:t>Equivalence</a:t>
                      </a:r>
                    </a:p>
                  </a:txBody>
                  <a:tcPr marL="121920" marR="121920" marT="60960" marB="60960"/>
                </a:tc>
                <a:extLst>
                  <a:ext uri="{0D108BD9-81ED-4DB2-BD59-A6C34878D82A}">
                    <a16:rowId xmlns:a16="http://schemas.microsoft.com/office/drawing/2014/main" val="2583676789"/>
                  </a:ext>
                </a:extLst>
              </a:tr>
              <a:tr h="369474">
                <a:tc>
                  <a:txBody>
                    <a:bodyPr/>
                    <a:lstStyle/>
                    <a:p>
                      <a:r>
                        <a:rPr lang="en-US" sz="1800" dirty="0">
                          <a:solidFill>
                            <a:srgbClr val="000000"/>
                          </a:solidFill>
                        </a:rPr>
                        <a:t>Bits per second</a:t>
                      </a:r>
                    </a:p>
                  </a:txBody>
                  <a:tcPr marL="121920" marR="121920" marT="60960" marB="60960"/>
                </a:tc>
                <a:tc>
                  <a:txBody>
                    <a:bodyPr/>
                    <a:lstStyle/>
                    <a:p>
                      <a:r>
                        <a:rPr lang="en-US" sz="1800" dirty="0">
                          <a:solidFill>
                            <a:srgbClr val="000000"/>
                          </a:solidFill>
                        </a:rPr>
                        <a:t>bps</a:t>
                      </a:r>
                    </a:p>
                  </a:txBody>
                  <a:tcPr marL="121920" marR="121920" marT="60960" marB="60960"/>
                </a:tc>
                <a:tc>
                  <a:txBody>
                    <a:bodyPr/>
                    <a:lstStyle/>
                    <a:p>
                      <a:r>
                        <a:rPr lang="en-US" sz="1800" dirty="0">
                          <a:solidFill>
                            <a:srgbClr val="000000"/>
                          </a:solidFill>
                        </a:rPr>
                        <a:t>1 bps = fundamental unit of bandwidth</a:t>
                      </a:r>
                    </a:p>
                  </a:txBody>
                  <a:tcPr marL="121920" marR="121920" marT="60960" marB="60960"/>
                </a:tc>
                <a:extLst>
                  <a:ext uri="{0D108BD9-81ED-4DB2-BD59-A6C34878D82A}">
                    <a16:rowId xmlns:a16="http://schemas.microsoft.com/office/drawing/2014/main" val="3849654457"/>
                  </a:ext>
                </a:extLst>
              </a:tr>
              <a:tr h="649378">
                <a:tc>
                  <a:txBody>
                    <a:bodyPr/>
                    <a:lstStyle/>
                    <a:p>
                      <a:r>
                        <a:rPr lang="en-US" sz="1800" dirty="0">
                          <a:solidFill>
                            <a:srgbClr val="000000"/>
                          </a:solidFill>
                        </a:rPr>
                        <a:t>Kilobits per second</a:t>
                      </a:r>
                    </a:p>
                  </a:txBody>
                  <a:tcPr marL="121920" marR="121920" marT="60960" marB="60960"/>
                </a:tc>
                <a:tc>
                  <a:txBody>
                    <a:bodyPr/>
                    <a:lstStyle/>
                    <a:p>
                      <a:r>
                        <a:rPr lang="en-US" sz="1800" dirty="0">
                          <a:solidFill>
                            <a:srgbClr val="000000"/>
                          </a:solidFill>
                        </a:rPr>
                        <a:t>Kbps</a:t>
                      </a:r>
                    </a:p>
                  </a:txBody>
                  <a:tcPr marL="121920" marR="121920" marT="60960" marB="60960"/>
                </a:tc>
                <a:tc>
                  <a:txBody>
                    <a:bodyPr/>
                    <a:lstStyle/>
                    <a:p>
                      <a:r>
                        <a:rPr lang="en-US" sz="1800" dirty="0">
                          <a:solidFill>
                            <a:srgbClr val="000000"/>
                          </a:solidFill>
                        </a:rPr>
                        <a:t>1 Kbps = 1,000 bps = 10</a:t>
                      </a:r>
                      <a:r>
                        <a:rPr lang="en-US" sz="1800" baseline="30000" dirty="0">
                          <a:solidFill>
                            <a:srgbClr val="000000"/>
                          </a:solidFill>
                        </a:rPr>
                        <a:t>3</a:t>
                      </a:r>
                      <a:r>
                        <a:rPr lang="en-US" sz="1800" dirty="0">
                          <a:solidFill>
                            <a:srgbClr val="000000"/>
                          </a:solidFill>
                        </a:rPr>
                        <a:t> bps</a:t>
                      </a:r>
                    </a:p>
                  </a:txBody>
                  <a:tcPr marL="121920" marR="121920" marT="60960" marB="60960"/>
                </a:tc>
                <a:extLst>
                  <a:ext uri="{0D108BD9-81ED-4DB2-BD59-A6C34878D82A}">
                    <a16:rowId xmlns:a16="http://schemas.microsoft.com/office/drawing/2014/main" val="235735172"/>
                  </a:ext>
                </a:extLst>
              </a:tr>
              <a:tr h="649378">
                <a:tc>
                  <a:txBody>
                    <a:bodyPr/>
                    <a:lstStyle/>
                    <a:p>
                      <a:r>
                        <a:rPr lang="en-US" sz="1800" dirty="0">
                          <a:solidFill>
                            <a:srgbClr val="000000"/>
                          </a:solidFill>
                        </a:rPr>
                        <a:t>Megabits per second</a:t>
                      </a:r>
                    </a:p>
                  </a:txBody>
                  <a:tcPr marL="121920" marR="121920" marT="60960" marB="60960"/>
                </a:tc>
                <a:tc>
                  <a:txBody>
                    <a:bodyPr/>
                    <a:lstStyle/>
                    <a:p>
                      <a:r>
                        <a:rPr lang="en-US" sz="1800" dirty="0">
                          <a:solidFill>
                            <a:srgbClr val="000000"/>
                          </a:solidFill>
                        </a:rPr>
                        <a:t>Mbps</a:t>
                      </a:r>
                    </a:p>
                  </a:txBody>
                  <a:tcPr marL="121920" marR="121920" marT="60960" marB="60960"/>
                </a:tc>
                <a:tc>
                  <a:txBody>
                    <a:bodyPr/>
                    <a:lstStyle/>
                    <a:p>
                      <a:r>
                        <a:rPr lang="en-US" sz="1800" dirty="0">
                          <a:solidFill>
                            <a:srgbClr val="000000"/>
                          </a:solidFill>
                        </a:rPr>
                        <a:t>1 Mbps = 1,000,000 bps = 10</a:t>
                      </a:r>
                      <a:r>
                        <a:rPr lang="en-US" sz="1800" baseline="30000" dirty="0">
                          <a:solidFill>
                            <a:srgbClr val="000000"/>
                          </a:solidFill>
                        </a:rPr>
                        <a:t>6</a:t>
                      </a:r>
                      <a:r>
                        <a:rPr lang="en-US" sz="1800" dirty="0">
                          <a:solidFill>
                            <a:srgbClr val="000000"/>
                          </a:solidFill>
                        </a:rPr>
                        <a:t> bps</a:t>
                      </a:r>
                    </a:p>
                  </a:txBody>
                  <a:tcPr marL="121920" marR="121920" marT="60960" marB="60960"/>
                </a:tc>
                <a:extLst>
                  <a:ext uri="{0D108BD9-81ED-4DB2-BD59-A6C34878D82A}">
                    <a16:rowId xmlns:a16="http://schemas.microsoft.com/office/drawing/2014/main" val="354468046"/>
                  </a:ext>
                </a:extLst>
              </a:tr>
              <a:tr h="649378">
                <a:tc>
                  <a:txBody>
                    <a:bodyPr/>
                    <a:lstStyle/>
                    <a:p>
                      <a:r>
                        <a:rPr lang="en-US" sz="1800" dirty="0">
                          <a:solidFill>
                            <a:srgbClr val="000000"/>
                          </a:solidFill>
                        </a:rPr>
                        <a:t>Gigabits per second</a:t>
                      </a:r>
                    </a:p>
                  </a:txBody>
                  <a:tcPr marL="121920" marR="121920" marT="60960" marB="60960"/>
                </a:tc>
                <a:tc>
                  <a:txBody>
                    <a:bodyPr/>
                    <a:lstStyle/>
                    <a:p>
                      <a:r>
                        <a:rPr lang="en-US" sz="1800" dirty="0">
                          <a:solidFill>
                            <a:srgbClr val="000000"/>
                          </a:solidFill>
                        </a:rPr>
                        <a:t>Gbps</a:t>
                      </a:r>
                    </a:p>
                  </a:txBody>
                  <a:tcPr marL="121920" marR="121920" marT="60960" marB="60960"/>
                </a:tc>
                <a:tc>
                  <a:txBody>
                    <a:bodyPr/>
                    <a:lstStyle/>
                    <a:p>
                      <a:r>
                        <a:rPr lang="en-US" sz="1800" dirty="0">
                          <a:solidFill>
                            <a:srgbClr val="000000"/>
                          </a:solidFill>
                        </a:rPr>
                        <a:t>1 Gbps – 1,000,000,000 bps = 10</a:t>
                      </a:r>
                      <a:r>
                        <a:rPr lang="en-US" sz="1800" baseline="30000" dirty="0">
                          <a:solidFill>
                            <a:srgbClr val="000000"/>
                          </a:solidFill>
                        </a:rPr>
                        <a:t>9</a:t>
                      </a:r>
                      <a:r>
                        <a:rPr lang="en-US" sz="1800" dirty="0">
                          <a:solidFill>
                            <a:srgbClr val="000000"/>
                          </a:solidFill>
                        </a:rPr>
                        <a:t> bps</a:t>
                      </a:r>
                    </a:p>
                  </a:txBody>
                  <a:tcPr marL="121920" marR="121920" marT="60960" marB="60960"/>
                </a:tc>
                <a:extLst>
                  <a:ext uri="{0D108BD9-81ED-4DB2-BD59-A6C34878D82A}">
                    <a16:rowId xmlns:a16="http://schemas.microsoft.com/office/drawing/2014/main" val="1458107787"/>
                  </a:ext>
                </a:extLst>
              </a:tr>
              <a:tr h="649378">
                <a:tc>
                  <a:txBody>
                    <a:bodyPr/>
                    <a:lstStyle/>
                    <a:p>
                      <a:r>
                        <a:rPr lang="en-US" sz="1800" dirty="0">
                          <a:solidFill>
                            <a:srgbClr val="000000"/>
                          </a:solidFill>
                        </a:rPr>
                        <a:t>Terabits per second</a:t>
                      </a:r>
                    </a:p>
                  </a:txBody>
                  <a:tcPr marL="121920" marR="121920" marT="60960" marB="60960"/>
                </a:tc>
                <a:tc>
                  <a:txBody>
                    <a:bodyPr/>
                    <a:lstStyle/>
                    <a:p>
                      <a:r>
                        <a:rPr lang="en-US" sz="1800" dirty="0">
                          <a:solidFill>
                            <a:srgbClr val="000000"/>
                          </a:solidFill>
                        </a:rPr>
                        <a:t>Tbps</a:t>
                      </a:r>
                    </a:p>
                  </a:txBody>
                  <a:tcPr marL="121920" marR="121920" marT="60960" marB="60960"/>
                </a:tc>
                <a:tc>
                  <a:txBody>
                    <a:bodyPr/>
                    <a:lstStyle/>
                    <a:p>
                      <a:r>
                        <a:rPr lang="en-US" sz="1800" dirty="0">
                          <a:solidFill>
                            <a:srgbClr val="000000"/>
                          </a:solidFill>
                        </a:rPr>
                        <a:t>1 Tbps = 1,000,000,000,000 bps = 10</a:t>
                      </a:r>
                      <a:r>
                        <a:rPr lang="en-US" sz="1800" baseline="30000" dirty="0">
                          <a:solidFill>
                            <a:srgbClr val="000000"/>
                          </a:solidFill>
                        </a:rPr>
                        <a:t>12</a:t>
                      </a:r>
                      <a:r>
                        <a:rPr lang="en-US" sz="1800" dirty="0">
                          <a:solidFill>
                            <a:srgbClr val="000000"/>
                          </a:solidFill>
                        </a:rPr>
                        <a:t> bps</a:t>
                      </a:r>
                    </a:p>
                  </a:txBody>
                  <a:tcPr marL="121920" marR="121920" marT="60960" marB="60960"/>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The Rules</a:t>
            </a:r>
            <a:br>
              <a:rPr lang="en-US" altLang="en-US" dirty="0"/>
            </a:br>
            <a:r>
              <a:rPr lang="en-US" altLang="en-US" dirty="0"/>
              <a:t>Message Size</a:t>
            </a:r>
          </a:p>
        </p:txBody>
      </p:sp>
      <p:sp>
        <p:nvSpPr>
          <p:cNvPr id="8195" name="Rectangle 6"/>
          <p:cNvSpPr>
            <a:spLocks noGrp="1" noChangeArrowheads="1"/>
          </p:cNvSpPr>
          <p:nvPr>
            <p:ph idx="1"/>
          </p:nvPr>
        </p:nvSpPr>
        <p:spPr>
          <a:xfrm>
            <a:off x="166146" y="1192098"/>
            <a:ext cx="11804381" cy="1730111"/>
          </a:xfrm>
        </p:spPr>
        <p:txBody>
          <a:bodyPr/>
          <a:lstStyle/>
          <a:p>
            <a:pPr marL="0" indent="0">
              <a:buNone/>
            </a:pPr>
            <a:r>
              <a:rPr lang="en-US" sz="2133" dirty="0"/>
              <a:t>Encoding between hosts must be in an appropriate format for the medium.</a:t>
            </a:r>
          </a:p>
          <a:p>
            <a:pPr lvl="1"/>
            <a:r>
              <a:rPr lang="en-US" sz="2133" dirty="0"/>
              <a:t>Messages sent across the network are converted to bits</a:t>
            </a:r>
          </a:p>
          <a:p>
            <a:pPr lvl="1"/>
            <a:r>
              <a:rPr lang="en-US" sz="2133" dirty="0"/>
              <a:t>The bits are encoded into a pattern of light, sound, or electrical impulses.</a:t>
            </a:r>
          </a:p>
          <a:p>
            <a:pPr lvl="1"/>
            <a:r>
              <a:rPr lang="en-US" sz="2133" dirty="0"/>
              <a:t>The destination host must decode the signals to interpret the message.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904" y="3232304"/>
            <a:ext cx="3823608" cy="2392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482" y="3232303"/>
            <a:ext cx="3625407" cy="2342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521122"/>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Physical Layer Characteristics</a:t>
            </a:r>
            <a:br>
              <a:rPr lang="en-US" dirty="0"/>
            </a:br>
            <a:r>
              <a:rPr lang="en-US" sz="3200" dirty="0"/>
              <a:t>Bandwidth Terminology</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632883" y="1094154"/>
            <a:ext cx="11040076" cy="4801492"/>
          </a:xfrm>
        </p:spPr>
        <p:txBody>
          <a:bodyPr/>
          <a:lstStyle/>
          <a:p>
            <a:pPr marL="0" indent="0" algn="l"/>
            <a:r>
              <a:rPr lang="en-US" dirty="0">
                <a:solidFill>
                  <a:srgbClr val="000000"/>
                </a:solidFill>
              </a:rPr>
              <a:t>Latency</a:t>
            </a:r>
          </a:p>
          <a:p>
            <a:pPr marL="554633" lvl="1" indent="-457189">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554633" lvl="1" indent="-457189">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554633" lvl="1" indent="-457189">
              <a:buFont typeface="Arial" panose="020B0604020202020204" pitchFamily="34" charset="0"/>
              <a:buChar char="•"/>
            </a:pPr>
            <a:r>
              <a:rPr lang="en-US" dirty="0">
                <a:solidFill>
                  <a:srgbClr val="000000"/>
                </a:solidFill>
              </a:rPr>
              <a:t>The measure of usable data transferred over a given period of time</a:t>
            </a:r>
          </a:p>
          <a:p>
            <a:pPr marL="554633" lvl="1" indent="-457189">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490962302"/>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Copper Cabling</a:t>
            </a:r>
            <a:br>
              <a:rPr lang="en-US" dirty="0"/>
            </a:br>
            <a:r>
              <a:rPr lang="en-US" sz="3200" dirty="0"/>
              <a:t>Characteristics of Copper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575962" y="1203081"/>
            <a:ext cx="11040076" cy="4674088"/>
          </a:xfrm>
        </p:spPr>
        <p:txBody>
          <a:bodyPr/>
          <a:lstStyle/>
          <a:p>
            <a:pPr marL="0" indent="0" algn="l"/>
            <a:r>
              <a:rPr lang="en-US" sz="2133" dirty="0">
                <a:solidFill>
                  <a:srgbClr val="000000"/>
                </a:solidFill>
              </a:rPr>
              <a:t>Copper cabling is the most common type of cabling used in networks today. It is inexpensive, easy to install, and has low resistance to electrical current flow.</a:t>
            </a:r>
          </a:p>
          <a:p>
            <a:pPr marL="0" indent="0" algn="l"/>
            <a:r>
              <a:rPr lang="en-US" sz="2133" dirty="0">
                <a:solidFill>
                  <a:srgbClr val="000000"/>
                </a:solidFill>
              </a:rPr>
              <a:t>Limitations:</a:t>
            </a:r>
          </a:p>
          <a:p>
            <a:pPr marL="554633" lvl="1" indent="-457189">
              <a:buFont typeface="Arial" panose="020B0604020202020204" pitchFamily="34" charset="0"/>
              <a:buChar char="•"/>
            </a:pPr>
            <a:r>
              <a:rPr lang="en-US" dirty="0">
                <a:solidFill>
                  <a:srgbClr val="000000"/>
                </a:solidFill>
              </a:rPr>
              <a:t>Attenuation – the longer the electrical signals have to travel, the weaker they get. </a:t>
            </a:r>
          </a:p>
          <a:p>
            <a:pPr marL="554633" lvl="1" indent="-457189">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2133" dirty="0">
                <a:solidFill>
                  <a:srgbClr val="000000"/>
                </a:solidFill>
              </a:rPr>
              <a:t>Mitigation:</a:t>
            </a:r>
          </a:p>
          <a:p>
            <a:pPr marL="554633" lvl="1" indent="-457189">
              <a:buFont typeface="Arial" panose="020B0604020202020204" pitchFamily="34" charset="0"/>
              <a:buChar char="•"/>
            </a:pPr>
            <a:r>
              <a:rPr lang="en-US" dirty="0">
                <a:solidFill>
                  <a:srgbClr val="000000"/>
                </a:solidFill>
              </a:rPr>
              <a:t>Strict adherence to cable length limits will mitigate attenuation.</a:t>
            </a:r>
          </a:p>
          <a:p>
            <a:pPr marL="554633" lvl="1" indent="-457189">
              <a:buFont typeface="Arial" panose="020B0604020202020204" pitchFamily="34" charset="0"/>
              <a:buChar char="•"/>
            </a:pPr>
            <a:r>
              <a:rPr lang="en-US" dirty="0">
                <a:solidFill>
                  <a:srgbClr val="000000"/>
                </a:solidFill>
              </a:rPr>
              <a:t>Some kinds of copper cable mitigate EMI and RFI by using metallic shielding and grounding.</a:t>
            </a:r>
          </a:p>
          <a:p>
            <a:pPr marL="554633" lvl="1" indent="-457189">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23184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Copper Cabling</a:t>
            </a:r>
            <a:br>
              <a:rPr lang="en-US" dirty="0"/>
            </a:br>
            <a:r>
              <a:rPr lang="en-US" sz="3200" dirty="0"/>
              <a:t>Types of Copper Cabling</a:t>
            </a:r>
          </a:p>
        </p:txBody>
      </p:sp>
      <p:pic>
        <p:nvPicPr>
          <p:cNvPr id="4" name="Picture 3"/>
          <p:cNvPicPr>
            <a:picLocks noChangeAspect="1"/>
          </p:cNvPicPr>
          <p:nvPr/>
        </p:nvPicPr>
        <p:blipFill>
          <a:blip r:embed="rId3"/>
          <a:stretch>
            <a:fillRect/>
          </a:stretch>
        </p:blipFill>
        <p:spPr>
          <a:xfrm>
            <a:off x="2309437" y="863339"/>
            <a:ext cx="7205352" cy="5285100"/>
          </a:xfrm>
          <a:prstGeom prst="rect">
            <a:avLst/>
          </a:prstGeom>
        </p:spPr>
      </p:pic>
    </p:spTree>
    <p:extLst>
      <p:ext uri="{BB962C8B-B14F-4D97-AF65-F5344CB8AC3E}">
        <p14:creationId xmlns:p14="http://schemas.microsoft.com/office/powerpoint/2010/main" val="421768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Copper Cabling</a:t>
            </a:r>
            <a:br>
              <a:rPr lang="en-US" dirty="0"/>
            </a:br>
            <a:r>
              <a:rPr lang="en-US" sz="3200" dirty="0"/>
              <a:t>Unshielded Twisted Pair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6516240" y="975783"/>
            <a:ext cx="5253729" cy="4687565"/>
          </a:xfrm>
          <a:prstGeom prst="rect">
            <a:avLst/>
          </a:prstGeom>
          <a:noFill/>
        </p:spPr>
        <p:txBody>
          <a:bodyPr wrap="square" rtlCol="0">
            <a:spAutoFit/>
          </a:bodyPr>
          <a:lstStyle/>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charset="0"/>
                <a:ea typeface="ＭＳ Ｐゴシック" pitchFamily="34" charset="-128"/>
              </a:rPr>
              <a:t>UTP is the most common networking media.</a:t>
            </a:r>
          </a:p>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charset="0"/>
                <a:ea typeface="ＭＳ Ｐゴシック" pitchFamily="34" charset="-128"/>
              </a:rPr>
              <a:t>Terminated with RJ-45 connectors</a:t>
            </a:r>
          </a:p>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charset="0"/>
                <a:ea typeface="ＭＳ Ｐゴシック" pitchFamily="34" charset="-128"/>
              </a:rPr>
              <a:t>Interconnects hosts with intermediary network devices.</a:t>
            </a:r>
          </a:p>
          <a:p>
            <a:pPr marL="380990" indent="-380990" defTabSz="609585" fontAlgn="base">
              <a:spcBef>
                <a:spcPct val="0"/>
              </a:spcBef>
              <a:spcAft>
                <a:spcPct val="0"/>
              </a:spcAft>
              <a:buFont typeface="Arial" panose="020B0604020202020204" pitchFamily="34" charset="0"/>
              <a:buChar char="•"/>
            </a:pPr>
            <a:endParaRPr lang="en-US" sz="2133" dirty="0">
              <a:solidFill>
                <a:srgbClr val="000000"/>
              </a:solidFill>
              <a:latin typeface="Arial" charset="0"/>
              <a:ea typeface="ＭＳ Ｐゴシック" pitchFamily="34" charset="-128"/>
            </a:endParaRPr>
          </a:p>
          <a:p>
            <a:pPr defTabSz="609585" fontAlgn="base">
              <a:spcBef>
                <a:spcPct val="0"/>
              </a:spcBef>
              <a:spcAft>
                <a:spcPct val="0"/>
              </a:spcAft>
            </a:pPr>
            <a:r>
              <a:rPr lang="en-US" sz="2133" dirty="0">
                <a:solidFill>
                  <a:srgbClr val="000000"/>
                </a:solidFill>
                <a:latin typeface="Arial" charset="0"/>
                <a:ea typeface="ＭＳ Ｐゴシック" pitchFamily="34" charset="-128"/>
              </a:rPr>
              <a:t>Key Characteristics of UTP</a:t>
            </a:r>
          </a:p>
          <a:p>
            <a:pPr marL="457189" indent="-457189" defTabSz="609585" fontAlgn="base">
              <a:spcBef>
                <a:spcPct val="0"/>
              </a:spcBef>
              <a:spcAft>
                <a:spcPct val="0"/>
              </a:spcAft>
              <a:buFont typeface="+mj-lt"/>
              <a:buAutoNum type="arabicPeriod"/>
            </a:pPr>
            <a:r>
              <a:rPr lang="en-US" sz="2133" dirty="0">
                <a:solidFill>
                  <a:srgbClr val="000000"/>
                </a:solidFill>
                <a:latin typeface="Arial" charset="0"/>
                <a:ea typeface="ＭＳ Ｐゴシック" pitchFamily="34" charset="-128"/>
              </a:rPr>
              <a:t>The outer jacket protects the copper wires from physical damage.</a:t>
            </a:r>
          </a:p>
          <a:p>
            <a:pPr marL="457189" indent="-457189" defTabSz="609585" fontAlgn="base">
              <a:spcBef>
                <a:spcPct val="0"/>
              </a:spcBef>
              <a:spcAft>
                <a:spcPct val="0"/>
              </a:spcAft>
              <a:buFont typeface="+mj-lt"/>
              <a:buAutoNum type="arabicPeriod"/>
            </a:pPr>
            <a:r>
              <a:rPr lang="en-US" sz="2133" dirty="0">
                <a:solidFill>
                  <a:srgbClr val="000000"/>
                </a:solidFill>
                <a:latin typeface="Arial" charset="0"/>
                <a:ea typeface="ＭＳ Ｐゴシック" pitchFamily="34" charset="-128"/>
              </a:rPr>
              <a:t>Twisted pairs protect the signal from interference.</a:t>
            </a:r>
          </a:p>
          <a:p>
            <a:pPr marL="457189" indent="-457189" defTabSz="609585" fontAlgn="base">
              <a:spcBef>
                <a:spcPct val="0"/>
              </a:spcBef>
              <a:spcAft>
                <a:spcPct val="0"/>
              </a:spcAft>
              <a:buFont typeface="+mj-lt"/>
              <a:buAutoNum type="arabicPeriod"/>
            </a:pPr>
            <a:r>
              <a:rPr lang="en-US" sz="2133" dirty="0">
                <a:solidFill>
                  <a:srgbClr val="000000"/>
                </a:solidFill>
                <a:latin typeface="Arial" charset="0"/>
                <a:ea typeface="ＭＳ Ｐゴシック" pitchFamily="34" charset="-128"/>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2111620"/>
            <a:ext cx="6197600" cy="3031067"/>
          </a:xfrm>
        </p:spPr>
      </p:pic>
    </p:spTree>
    <p:extLst>
      <p:ext uri="{BB962C8B-B14F-4D97-AF65-F5344CB8AC3E}">
        <p14:creationId xmlns:p14="http://schemas.microsoft.com/office/powerpoint/2010/main" val="259974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Copper Cabling</a:t>
            </a:r>
            <a:br>
              <a:rPr lang="en-US" dirty="0"/>
            </a:br>
            <a:r>
              <a:rPr lang="en-US" sz="3200" dirty="0"/>
              <a:t>Shielded Twisted Pair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6672549" y="412790"/>
            <a:ext cx="5253729" cy="6000489"/>
          </a:xfrm>
          <a:prstGeom prst="rect">
            <a:avLst/>
          </a:prstGeom>
          <a:noFill/>
        </p:spPr>
        <p:txBody>
          <a:bodyPr wrap="square" rtlCol="0">
            <a:spAutoFit/>
          </a:bodyPr>
          <a:lstStyle/>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charset="0"/>
                <a:ea typeface="ＭＳ Ｐゴシック" pitchFamily="34" charset="-128"/>
              </a:rPr>
              <a:t>Better noise protection than UTP</a:t>
            </a:r>
          </a:p>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charset="0"/>
                <a:ea typeface="ＭＳ Ｐゴシック" pitchFamily="34" charset="-128"/>
              </a:rPr>
              <a:t>More expensive than UTP</a:t>
            </a:r>
          </a:p>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charset="0"/>
                <a:ea typeface="ＭＳ Ｐゴシック" pitchFamily="34" charset="-128"/>
              </a:rPr>
              <a:t>Harder to install than UTP</a:t>
            </a:r>
          </a:p>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charset="0"/>
                <a:ea typeface="ＭＳ Ｐゴシック" pitchFamily="34" charset="-128"/>
              </a:rPr>
              <a:t>Terminated with RJ-45 connectors</a:t>
            </a:r>
          </a:p>
          <a:p>
            <a:pPr marL="380990" indent="-380990" defTabSz="609585" fontAlgn="base">
              <a:spcBef>
                <a:spcPct val="0"/>
              </a:spcBef>
              <a:spcAft>
                <a:spcPct val="0"/>
              </a:spcAft>
              <a:buFont typeface="Arial" panose="020B0604020202020204" pitchFamily="34" charset="0"/>
              <a:buChar char="•"/>
            </a:pPr>
            <a:r>
              <a:rPr lang="en-US" sz="2133" dirty="0">
                <a:solidFill>
                  <a:srgbClr val="000000"/>
                </a:solidFill>
                <a:latin typeface="Arial" charset="0"/>
                <a:ea typeface="ＭＳ Ｐゴシック" pitchFamily="34" charset="-128"/>
              </a:rPr>
              <a:t>Interconnects hosts with intermediary network devices</a:t>
            </a:r>
          </a:p>
          <a:p>
            <a:pPr marL="380990" indent="-380990" defTabSz="609585" fontAlgn="base">
              <a:spcBef>
                <a:spcPct val="0"/>
              </a:spcBef>
              <a:spcAft>
                <a:spcPct val="0"/>
              </a:spcAft>
              <a:buFont typeface="Arial" panose="020B0604020202020204" pitchFamily="34" charset="0"/>
              <a:buChar char="•"/>
            </a:pPr>
            <a:endParaRPr lang="en-US" sz="2133" dirty="0">
              <a:solidFill>
                <a:srgbClr val="000000"/>
              </a:solidFill>
              <a:latin typeface="Arial" charset="0"/>
              <a:ea typeface="ＭＳ Ｐゴシック" pitchFamily="34" charset="-128"/>
            </a:endParaRPr>
          </a:p>
          <a:p>
            <a:pPr defTabSz="609585" fontAlgn="base">
              <a:spcBef>
                <a:spcPct val="0"/>
              </a:spcBef>
              <a:spcAft>
                <a:spcPct val="0"/>
              </a:spcAft>
            </a:pPr>
            <a:r>
              <a:rPr lang="en-US" sz="2133" dirty="0">
                <a:solidFill>
                  <a:srgbClr val="000000"/>
                </a:solidFill>
                <a:latin typeface="Arial" charset="0"/>
                <a:ea typeface="ＭＳ Ｐゴシック" pitchFamily="34" charset="-128"/>
              </a:rPr>
              <a:t>Key Characteristics of STP</a:t>
            </a:r>
          </a:p>
          <a:p>
            <a:pPr marL="457189" indent="-457189" defTabSz="609585" fontAlgn="base">
              <a:spcBef>
                <a:spcPct val="0"/>
              </a:spcBef>
              <a:spcAft>
                <a:spcPct val="0"/>
              </a:spcAft>
              <a:buFont typeface="+mj-lt"/>
              <a:buAutoNum type="arabicPeriod"/>
            </a:pPr>
            <a:r>
              <a:rPr lang="en-US" sz="2133" dirty="0">
                <a:solidFill>
                  <a:srgbClr val="000000"/>
                </a:solidFill>
                <a:latin typeface="Arial" charset="0"/>
                <a:ea typeface="ＭＳ Ｐゴシック" pitchFamily="34" charset="-128"/>
              </a:rPr>
              <a:t>The outer jacket protects the copper wires from physical damage</a:t>
            </a:r>
          </a:p>
          <a:p>
            <a:pPr marL="457189" indent="-457189" defTabSz="609585" fontAlgn="base">
              <a:spcBef>
                <a:spcPct val="0"/>
              </a:spcBef>
              <a:spcAft>
                <a:spcPct val="0"/>
              </a:spcAft>
              <a:buFont typeface="+mj-lt"/>
              <a:buAutoNum type="arabicPeriod"/>
            </a:pPr>
            <a:r>
              <a:rPr lang="en-US" sz="2133" dirty="0">
                <a:solidFill>
                  <a:srgbClr val="000000"/>
                </a:solidFill>
                <a:latin typeface="Arial" charset="0"/>
                <a:ea typeface="ＭＳ Ｐゴシック" pitchFamily="34" charset="-128"/>
              </a:rPr>
              <a:t>Braided or foil shield provides EMI/RFI protection</a:t>
            </a:r>
          </a:p>
          <a:p>
            <a:pPr marL="457189" indent="-457189" defTabSz="609585" fontAlgn="base">
              <a:spcBef>
                <a:spcPct val="0"/>
              </a:spcBef>
              <a:spcAft>
                <a:spcPct val="0"/>
              </a:spcAft>
              <a:buFont typeface="+mj-lt"/>
              <a:buAutoNum type="arabicPeriod"/>
            </a:pPr>
            <a:r>
              <a:rPr lang="en-US" sz="2133" dirty="0">
                <a:solidFill>
                  <a:srgbClr val="000000"/>
                </a:solidFill>
                <a:latin typeface="Arial" charset="0"/>
                <a:ea typeface="ＭＳ Ｐゴシック" pitchFamily="34" charset="-128"/>
              </a:rPr>
              <a:t>Foil shield for each pair of wires provides EMI/RFI protection</a:t>
            </a:r>
          </a:p>
          <a:p>
            <a:pPr marL="457189" indent="-457189" defTabSz="609585" fontAlgn="base">
              <a:spcBef>
                <a:spcPct val="0"/>
              </a:spcBef>
              <a:spcAft>
                <a:spcPct val="0"/>
              </a:spcAft>
              <a:buFont typeface="+mj-lt"/>
              <a:buAutoNum type="arabicPeriod"/>
            </a:pPr>
            <a:r>
              <a:rPr lang="en-US" sz="2133" dirty="0">
                <a:solidFill>
                  <a:srgbClr val="000000"/>
                </a:solidFill>
                <a:latin typeface="Arial" charset="0"/>
                <a:ea typeface="ＭＳ Ｐゴシック" pitchFamily="34" charset="-128"/>
              </a:rPr>
              <a:t>Color-coded plastic insulation electrically isolates the wires from each other and identifies each pair</a:t>
            </a:r>
          </a:p>
          <a:p>
            <a:pPr defTabSz="609585" fontAlgn="base">
              <a:spcBef>
                <a:spcPct val="0"/>
              </a:spcBef>
              <a:spcAft>
                <a:spcPct val="0"/>
              </a:spcAft>
            </a:pPr>
            <a:endParaRPr lang="en-US" sz="2133" dirty="0">
              <a:solidFill>
                <a:srgbClr val="000000"/>
              </a:solidFill>
              <a:latin typeface="Arial" charset="0"/>
              <a:ea typeface="ＭＳ Ｐゴシック" pitchFamily="34" charset="-128"/>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626044" y="2215826"/>
            <a:ext cx="5858933" cy="2760133"/>
          </a:xfrm>
          <a:prstGeom prst="rect">
            <a:avLst/>
          </a:prstGeom>
        </p:spPr>
      </p:pic>
    </p:spTree>
    <p:extLst>
      <p:ext uri="{BB962C8B-B14F-4D97-AF65-F5344CB8AC3E}">
        <p14:creationId xmlns:p14="http://schemas.microsoft.com/office/powerpoint/2010/main" val="285337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Copper Cabling</a:t>
            </a:r>
            <a:br>
              <a:rPr lang="en-US" dirty="0"/>
            </a:br>
            <a:r>
              <a:rPr lang="en-US" sz="3200" dirty="0"/>
              <a:t>Coaxial Cable</a:t>
            </a:r>
          </a:p>
        </p:txBody>
      </p:sp>
      <p:sp>
        <p:nvSpPr>
          <p:cNvPr id="7" name="TextBox 6">
            <a:extLst>
              <a:ext uri="{FF2B5EF4-FFF2-40B4-BE49-F238E27FC236}">
                <a16:creationId xmlns:a16="http://schemas.microsoft.com/office/drawing/2014/main" id="{B102DE77-35D1-784E-B1FC-70E9B4C07BE8}"/>
              </a:ext>
            </a:extLst>
          </p:cNvPr>
          <p:cNvSpPr txBox="1"/>
          <p:nvPr/>
        </p:nvSpPr>
        <p:spPr>
          <a:xfrm>
            <a:off x="321812" y="975783"/>
            <a:ext cx="6188968" cy="4976812"/>
          </a:xfrm>
          <a:prstGeom prst="rect">
            <a:avLst/>
          </a:prstGeom>
          <a:noFill/>
        </p:spPr>
        <p:txBody>
          <a:bodyPr wrap="square" rtlCol="0">
            <a:spAutoFit/>
          </a:bodyPr>
          <a:lstStyle/>
          <a:p>
            <a:pPr defTabSz="609585" fontAlgn="base">
              <a:spcBef>
                <a:spcPct val="0"/>
              </a:spcBef>
              <a:spcAft>
                <a:spcPct val="0"/>
              </a:spcAft>
            </a:pPr>
            <a:r>
              <a:rPr lang="en-US" sz="1867" dirty="0">
                <a:solidFill>
                  <a:srgbClr val="000000"/>
                </a:solidFill>
                <a:latin typeface="Arial" charset="0"/>
                <a:ea typeface="ＭＳ Ｐゴシック" pitchFamily="34" charset="-128"/>
              </a:rPr>
              <a:t>Consists of the following:</a:t>
            </a:r>
          </a:p>
          <a:p>
            <a:pPr marL="457189" indent="-457189" defTabSz="609585" fontAlgn="base">
              <a:spcBef>
                <a:spcPct val="0"/>
              </a:spcBef>
              <a:spcAft>
                <a:spcPct val="0"/>
              </a:spcAft>
              <a:buFont typeface="+mj-lt"/>
              <a:buAutoNum type="arabicPeriod"/>
            </a:pPr>
            <a:r>
              <a:rPr lang="en-US" sz="1867" dirty="0">
                <a:solidFill>
                  <a:srgbClr val="000000"/>
                </a:solidFill>
                <a:latin typeface="Arial" charset="0"/>
                <a:ea typeface="ＭＳ Ｐゴシック" pitchFamily="34" charset="-128"/>
              </a:rPr>
              <a:t>Outer cable jacket to prevent minor physical damage</a:t>
            </a:r>
          </a:p>
          <a:p>
            <a:pPr marL="457189" indent="-457189" defTabSz="609585" fontAlgn="base">
              <a:spcBef>
                <a:spcPct val="0"/>
              </a:spcBef>
              <a:spcAft>
                <a:spcPct val="0"/>
              </a:spcAft>
              <a:buFont typeface="+mj-lt"/>
              <a:buAutoNum type="arabicPeriod"/>
            </a:pPr>
            <a:r>
              <a:rPr lang="en-US" sz="1867" dirty="0">
                <a:solidFill>
                  <a:srgbClr val="000000"/>
                </a:solidFill>
                <a:latin typeface="Arial" charset="0"/>
                <a:ea typeface="ＭＳ Ｐゴシック" pitchFamily="34" charset="-128"/>
              </a:rPr>
              <a:t>A woven copper braid, or metallic foil, acts as the second wire in the circuit and as a shield for the inner conductor.</a:t>
            </a:r>
          </a:p>
          <a:p>
            <a:pPr marL="457189" indent="-457189" defTabSz="609585" fontAlgn="base">
              <a:spcBef>
                <a:spcPct val="0"/>
              </a:spcBef>
              <a:spcAft>
                <a:spcPct val="0"/>
              </a:spcAft>
              <a:buFont typeface="+mj-lt"/>
              <a:buAutoNum type="arabicPeriod"/>
            </a:pPr>
            <a:r>
              <a:rPr lang="en-US" sz="1867" dirty="0">
                <a:solidFill>
                  <a:srgbClr val="000000"/>
                </a:solidFill>
                <a:latin typeface="Arial" charset="0"/>
                <a:ea typeface="ＭＳ Ｐゴシック" pitchFamily="34" charset="-128"/>
              </a:rPr>
              <a:t>A layer of flexible plastic insulation</a:t>
            </a:r>
          </a:p>
          <a:p>
            <a:pPr marL="457189" indent="-457189" defTabSz="609585" fontAlgn="base">
              <a:spcBef>
                <a:spcPct val="0"/>
              </a:spcBef>
              <a:spcAft>
                <a:spcPct val="0"/>
              </a:spcAft>
              <a:buFont typeface="+mj-lt"/>
              <a:buAutoNum type="arabicPeriod"/>
            </a:pPr>
            <a:r>
              <a:rPr lang="en-US" sz="1867" dirty="0">
                <a:solidFill>
                  <a:srgbClr val="000000"/>
                </a:solidFill>
                <a:latin typeface="Arial" charset="0"/>
                <a:ea typeface="ＭＳ Ｐゴシック" pitchFamily="34" charset="-128"/>
              </a:rPr>
              <a:t>A copper conductor is used to transmit the electronic signals.</a:t>
            </a:r>
          </a:p>
          <a:p>
            <a:pPr defTabSz="609585" fontAlgn="base">
              <a:spcBef>
                <a:spcPct val="0"/>
              </a:spcBef>
              <a:spcAft>
                <a:spcPct val="0"/>
              </a:spcAft>
            </a:pPr>
            <a:endParaRPr lang="en-US" sz="1867" dirty="0">
              <a:solidFill>
                <a:srgbClr val="000000"/>
              </a:solidFill>
              <a:latin typeface="Arial" charset="0"/>
              <a:ea typeface="ＭＳ Ｐゴシック" pitchFamily="34" charset="-128"/>
            </a:endParaRPr>
          </a:p>
          <a:p>
            <a:pPr defTabSz="609585" fontAlgn="base">
              <a:spcBef>
                <a:spcPct val="0"/>
              </a:spcBef>
              <a:spcAft>
                <a:spcPct val="0"/>
              </a:spcAft>
            </a:pPr>
            <a:r>
              <a:rPr lang="en-US" sz="1867" dirty="0">
                <a:solidFill>
                  <a:srgbClr val="000000"/>
                </a:solidFill>
                <a:latin typeface="Arial" charset="0"/>
                <a:ea typeface="ＭＳ Ｐゴシック" pitchFamily="34" charset="-128"/>
              </a:rPr>
              <a:t>There are different types of connectors used with coax cable.</a:t>
            </a:r>
          </a:p>
          <a:p>
            <a:pPr defTabSz="609585" fontAlgn="base">
              <a:spcBef>
                <a:spcPct val="0"/>
              </a:spcBef>
              <a:spcAft>
                <a:spcPct val="0"/>
              </a:spcAft>
            </a:pPr>
            <a:endParaRPr lang="en-US" sz="1867" dirty="0">
              <a:solidFill>
                <a:srgbClr val="000000"/>
              </a:solidFill>
              <a:latin typeface="Arial" charset="0"/>
              <a:ea typeface="ＭＳ Ｐゴシック" pitchFamily="34" charset="-128"/>
            </a:endParaRPr>
          </a:p>
          <a:p>
            <a:pPr defTabSz="609585" fontAlgn="base">
              <a:spcBef>
                <a:spcPct val="0"/>
              </a:spcBef>
              <a:spcAft>
                <a:spcPct val="0"/>
              </a:spcAft>
            </a:pPr>
            <a:r>
              <a:rPr lang="en-US" sz="1867" dirty="0">
                <a:solidFill>
                  <a:srgbClr val="000000"/>
                </a:solidFill>
                <a:latin typeface="Arial" charset="0"/>
                <a:ea typeface="ＭＳ Ｐゴシック" pitchFamily="34" charset="-128"/>
              </a:rPr>
              <a:t>Commonly used in the following situations:</a:t>
            </a:r>
          </a:p>
          <a:p>
            <a:pPr marL="380990" indent="-380990" defTabSz="609585" fontAlgn="base">
              <a:spcBef>
                <a:spcPct val="0"/>
              </a:spcBef>
              <a:spcAft>
                <a:spcPct val="0"/>
              </a:spcAft>
              <a:buFont typeface="Arial" panose="020B0604020202020204" pitchFamily="34" charset="0"/>
              <a:buChar char="•"/>
            </a:pPr>
            <a:r>
              <a:rPr lang="en-US" sz="1867" dirty="0">
                <a:solidFill>
                  <a:srgbClr val="000000"/>
                </a:solidFill>
                <a:latin typeface="Arial" charset="0"/>
                <a:ea typeface="ＭＳ Ｐゴシック" pitchFamily="34" charset="-128"/>
              </a:rPr>
              <a:t>Wireless installations </a:t>
            </a:r>
            <a:r>
              <a:rPr lang="en-US" sz="1867" b="1" dirty="0">
                <a:solidFill>
                  <a:srgbClr val="000000"/>
                </a:solidFill>
                <a:latin typeface="Arial" charset="0"/>
                <a:ea typeface="ＭＳ Ｐゴシック" pitchFamily="34" charset="-128"/>
              </a:rPr>
              <a:t>-</a:t>
            </a:r>
            <a:r>
              <a:rPr lang="en-US" sz="1867" dirty="0">
                <a:solidFill>
                  <a:srgbClr val="000000"/>
                </a:solidFill>
                <a:latin typeface="Arial" charset="0"/>
                <a:ea typeface="ＭＳ Ｐゴシック" pitchFamily="34" charset="-128"/>
              </a:rPr>
              <a:t> attach antennas to wireless devices</a:t>
            </a:r>
          </a:p>
          <a:p>
            <a:pPr marL="380990" indent="-380990" defTabSz="609585" fontAlgn="base">
              <a:spcBef>
                <a:spcPct val="0"/>
              </a:spcBef>
              <a:spcAft>
                <a:spcPct val="0"/>
              </a:spcAft>
              <a:buFont typeface="Arial" panose="020B0604020202020204" pitchFamily="34" charset="0"/>
              <a:buChar char="•"/>
            </a:pPr>
            <a:r>
              <a:rPr lang="en-US" sz="1867" dirty="0">
                <a:solidFill>
                  <a:srgbClr val="000000"/>
                </a:solidFill>
                <a:latin typeface="Arial" charset="0"/>
                <a:ea typeface="ＭＳ Ｐゴシック" pitchFamily="34" charset="-128"/>
              </a:rPr>
              <a:t>Cable internet installations </a:t>
            </a:r>
            <a:r>
              <a:rPr lang="en-US" sz="1867" b="1" dirty="0">
                <a:solidFill>
                  <a:srgbClr val="000000"/>
                </a:solidFill>
                <a:latin typeface="Arial" charset="0"/>
                <a:ea typeface="ＭＳ Ｐゴシック" pitchFamily="34" charset="-128"/>
              </a:rPr>
              <a:t>-</a:t>
            </a:r>
            <a:r>
              <a:rPr lang="en-US" sz="1867" dirty="0">
                <a:solidFill>
                  <a:srgbClr val="000000"/>
                </a:solidFill>
                <a:latin typeface="Arial" charset="0"/>
                <a:ea typeface="ＭＳ Ｐゴシック" pitchFamily="34" charset="-128"/>
              </a:rPr>
              <a:t> customer premises wiring</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6662134" y="1167317"/>
            <a:ext cx="5108817" cy="1568496"/>
          </a:xfrm>
        </p:spPr>
      </p:pic>
      <p:pic>
        <p:nvPicPr>
          <p:cNvPr id="2" name="Picture 1"/>
          <p:cNvPicPr>
            <a:picLocks noChangeAspect="1"/>
          </p:cNvPicPr>
          <p:nvPr/>
        </p:nvPicPr>
        <p:blipFill>
          <a:blip r:embed="rId4"/>
          <a:stretch>
            <a:fillRect/>
          </a:stretch>
        </p:blipFill>
        <p:spPr>
          <a:xfrm>
            <a:off x="6399420" y="3103316"/>
            <a:ext cx="5371531" cy="2477353"/>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2519523965"/>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UTP Cabling</a:t>
            </a:r>
            <a:br>
              <a:rPr lang="en-US" dirty="0"/>
            </a:br>
            <a:r>
              <a:rPr lang="en-US" sz="3200" dirty="0"/>
              <a:t>Properties of UTP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575962" y="1203081"/>
            <a:ext cx="6937713" cy="4674088"/>
          </a:xfrm>
        </p:spPr>
        <p:txBody>
          <a:bodyPr/>
          <a:lstStyle/>
          <a:p>
            <a:pPr marL="0" indent="0" algn="l"/>
            <a:r>
              <a:rPr lang="en-US" sz="2400" dirty="0">
                <a:solidFill>
                  <a:srgbClr val="000000"/>
                </a:solidFill>
              </a:rPr>
              <a:t>UTP has four pairs of color-coded copper wires twisted together and encased in a flexible plastic sheath. No shielding is used. UTP relies on the following properties to limit crosstalk:</a:t>
            </a:r>
          </a:p>
          <a:p>
            <a:pPr marL="554633" lvl="1" indent="-457189">
              <a:buFont typeface="Arial" panose="020B0604020202020204" pitchFamily="34" charset="0"/>
              <a:buChar char="•"/>
            </a:pPr>
            <a:r>
              <a:rPr lang="en-US" sz="2133"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554633" lvl="1" indent="-457189">
              <a:buFont typeface="Arial" panose="020B0604020202020204" pitchFamily="34" charset="0"/>
              <a:buChar char="•"/>
            </a:pPr>
            <a:r>
              <a:rPr lang="en-US" sz="2133"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7513675" y="2024205"/>
            <a:ext cx="4516784" cy="2471872"/>
          </a:xfrm>
          <a:prstGeom prst="rect">
            <a:avLst/>
          </a:prstGeom>
        </p:spPr>
      </p:pic>
    </p:spTree>
    <p:extLst>
      <p:ext uri="{BB962C8B-B14F-4D97-AF65-F5344CB8AC3E}">
        <p14:creationId xmlns:p14="http://schemas.microsoft.com/office/powerpoint/2010/main" val="31657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
            <a:ext cx="7970468" cy="975783"/>
          </a:xfrm>
        </p:spPr>
        <p:txBody>
          <a:bodyPr/>
          <a:lstStyle/>
          <a:p>
            <a:r>
              <a:rPr lang="en-US" sz="2133" dirty="0"/>
              <a:t>UTP Cabling</a:t>
            </a:r>
            <a:br>
              <a:rPr lang="en-US" dirty="0"/>
            </a:br>
            <a:r>
              <a:rPr lang="en-US" sz="3200" dirty="0"/>
              <a:t>UTP Cabling Standards and Connectors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76521" y="975784"/>
            <a:ext cx="7693947" cy="4901387"/>
          </a:xfrm>
        </p:spPr>
        <p:txBody>
          <a:bodyPr/>
          <a:lstStyle/>
          <a:p>
            <a:pPr marL="0" indent="0" algn="l"/>
            <a:r>
              <a:rPr lang="en-US" sz="2133" dirty="0">
                <a:solidFill>
                  <a:srgbClr val="000000"/>
                </a:solidFill>
              </a:rPr>
              <a:t>Standards for UTP are established by the TIA/EIA. TIA/EIA-568 standardizes elements like:</a:t>
            </a:r>
          </a:p>
          <a:p>
            <a:pPr marL="554633" lvl="1" indent="-457189">
              <a:buFont typeface="Arial" panose="020B0604020202020204" pitchFamily="34" charset="0"/>
              <a:buChar char="•"/>
            </a:pPr>
            <a:r>
              <a:rPr lang="en-US" dirty="0">
                <a:solidFill>
                  <a:srgbClr val="000000"/>
                </a:solidFill>
              </a:rPr>
              <a:t>Cable Types</a:t>
            </a:r>
          </a:p>
          <a:p>
            <a:pPr marL="554633" lvl="1" indent="-457189">
              <a:buFont typeface="Arial" panose="020B0604020202020204" pitchFamily="34" charset="0"/>
              <a:buChar char="•"/>
            </a:pPr>
            <a:r>
              <a:rPr lang="en-US" dirty="0">
                <a:solidFill>
                  <a:srgbClr val="000000"/>
                </a:solidFill>
              </a:rPr>
              <a:t>Cable Lengths</a:t>
            </a:r>
          </a:p>
          <a:p>
            <a:pPr marL="554633" lvl="1" indent="-457189">
              <a:buFont typeface="Arial" panose="020B0604020202020204" pitchFamily="34" charset="0"/>
              <a:buChar char="•"/>
            </a:pPr>
            <a:r>
              <a:rPr lang="en-US" dirty="0">
                <a:solidFill>
                  <a:srgbClr val="000000"/>
                </a:solidFill>
              </a:rPr>
              <a:t>Connectors</a:t>
            </a:r>
          </a:p>
          <a:p>
            <a:pPr marL="554633" lvl="1" indent="-457189">
              <a:buFont typeface="Arial" panose="020B0604020202020204" pitchFamily="34" charset="0"/>
              <a:buChar char="•"/>
            </a:pPr>
            <a:r>
              <a:rPr lang="en-US" dirty="0">
                <a:solidFill>
                  <a:srgbClr val="000000"/>
                </a:solidFill>
              </a:rPr>
              <a:t>Cable Termination</a:t>
            </a:r>
          </a:p>
          <a:p>
            <a:pPr marL="554633" lvl="1" indent="-457189">
              <a:buFont typeface="Arial" panose="020B0604020202020204" pitchFamily="34" charset="0"/>
              <a:buChar char="•"/>
            </a:pPr>
            <a:r>
              <a:rPr lang="en-US" dirty="0">
                <a:solidFill>
                  <a:srgbClr val="000000"/>
                </a:solidFill>
              </a:rPr>
              <a:t>Testing Methods</a:t>
            </a:r>
          </a:p>
          <a:p>
            <a:pPr marL="0" indent="0" algn="l"/>
            <a:endParaRPr lang="en-US" sz="2133" dirty="0">
              <a:solidFill>
                <a:srgbClr val="000000"/>
              </a:solidFill>
            </a:endParaRPr>
          </a:p>
          <a:p>
            <a:pPr marL="0" indent="0" algn="l"/>
            <a:r>
              <a:rPr lang="en-US" sz="2133" dirty="0">
                <a:solidFill>
                  <a:srgbClr val="000000"/>
                </a:solidFill>
              </a:rPr>
              <a:t>Electrical standards for copper cabling are established by the IEEE, which rates cable according to its performance. Examples include:</a:t>
            </a:r>
          </a:p>
          <a:p>
            <a:pPr marL="554633" lvl="1" indent="-457189">
              <a:buFont typeface="Arial" panose="020B0604020202020204" pitchFamily="34" charset="0"/>
              <a:buChar char="•"/>
            </a:pPr>
            <a:r>
              <a:rPr lang="en-US" dirty="0">
                <a:solidFill>
                  <a:srgbClr val="000000"/>
                </a:solidFill>
              </a:rPr>
              <a:t>Category 3</a:t>
            </a:r>
          </a:p>
          <a:p>
            <a:pPr marL="554633" lvl="1" indent="-457189">
              <a:buFont typeface="Arial" panose="020B0604020202020204" pitchFamily="34" charset="0"/>
              <a:buChar char="•"/>
            </a:pPr>
            <a:r>
              <a:rPr lang="en-US" dirty="0">
                <a:solidFill>
                  <a:srgbClr val="000000"/>
                </a:solidFill>
              </a:rPr>
              <a:t>Category 5 and 5e</a:t>
            </a:r>
          </a:p>
          <a:p>
            <a:pPr marL="554633" lvl="1" indent="-457189">
              <a:buFont typeface="Arial" panose="020B0604020202020204" pitchFamily="34" charset="0"/>
              <a:buChar char="•"/>
            </a:pPr>
            <a:r>
              <a:rPr lang="en-US" dirty="0">
                <a:solidFill>
                  <a:srgbClr val="000000"/>
                </a:solidFill>
              </a:rPr>
              <a:t>Category 6</a:t>
            </a:r>
          </a:p>
          <a:p>
            <a:pPr marL="0" indent="0" algn="l"/>
            <a:endParaRPr lang="en-US" sz="2133"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7970468" y="487891"/>
            <a:ext cx="3730579" cy="5741947"/>
          </a:xfrm>
          <a:prstGeom prst="rect">
            <a:avLst/>
          </a:prstGeom>
        </p:spPr>
      </p:pic>
    </p:spTree>
    <p:extLst>
      <p:ext uri="{BB962C8B-B14F-4D97-AF65-F5344CB8AC3E}">
        <p14:creationId xmlns:p14="http://schemas.microsoft.com/office/powerpoint/2010/main" val="92938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The Rules</a:t>
            </a:r>
            <a:br>
              <a:rPr lang="en-US" altLang="en-US" dirty="0"/>
            </a:br>
            <a:r>
              <a:rPr lang="en-US" altLang="en-US" dirty="0"/>
              <a:t>Message Timing</a:t>
            </a:r>
          </a:p>
        </p:txBody>
      </p:sp>
      <p:sp>
        <p:nvSpPr>
          <p:cNvPr id="8195" name="Rectangle 6"/>
          <p:cNvSpPr>
            <a:spLocks noGrp="1" noChangeArrowheads="1"/>
          </p:cNvSpPr>
          <p:nvPr>
            <p:ph idx="1"/>
          </p:nvPr>
        </p:nvSpPr>
        <p:spPr>
          <a:xfrm>
            <a:off x="166146" y="1192098"/>
            <a:ext cx="11804381" cy="5271596"/>
          </a:xfrm>
        </p:spPr>
        <p:txBody>
          <a:bodyPr/>
          <a:lstStyle/>
          <a:p>
            <a:pPr marL="0" indent="0">
              <a:buNone/>
            </a:pPr>
            <a:r>
              <a:rPr lang="en-US" sz="2133" dirty="0"/>
              <a:t>Message timing includes the following: </a:t>
            </a:r>
          </a:p>
          <a:p>
            <a:pPr marL="190495" lvl="1" indent="0">
              <a:buNone/>
            </a:pPr>
            <a:r>
              <a:rPr lang="en-US" sz="2133" b="1" dirty="0"/>
              <a:t>Flow Control –</a:t>
            </a:r>
            <a:r>
              <a:rPr lang="en-US" sz="2133" dirty="0"/>
              <a:t> Manages the rate of data transmission and defines how much information can be sent and the speed at which it can be delivered.</a:t>
            </a:r>
          </a:p>
          <a:p>
            <a:pPr marL="190495" lvl="1" indent="0">
              <a:buNone/>
            </a:pPr>
            <a:r>
              <a:rPr lang="en-US" sz="2133" b="1" dirty="0"/>
              <a:t>Response Timeout –</a:t>
            </a:r>
            <a:r>
              <a:rPr lang="en-US" sz="2133" dirty="0"/>
              <a:t> Manages how long a device waits when it does not hear a reply from the destination.</a:t>
            </a:r>
          </a:p>
          <a:p>
            <a:pPr marL="190495" lvl="1" indent="0">
              <a:buNone/>
            </a:pPr>
            <a:r>
              <a:rPr lang="en-US" sz="2133" b="1" dirty="0"/>
              <a:t>Access method -</a:t>
            </a:r>
            <a:r>
              <a:rPr lang="en-US" sz="2133" dirty="0"/>
              <a:t> Determines when someone can send a message. </a:t>
            </a:r>
          </a:p>
          <a:p>
            <a:pPr lvl="2"/>
            <a:r>
              <a:rPr lang="en-US" sz="2133" dirty="0"/>
              <a:t>There may be various rules governing issues like “collisions”. This is when more than one device sends traffic at the same time and the messages become corrupt. </a:t>
            </a:r>
          </a:p>
          <a:p>
            <a:pPr lvl="2"/>
            <a:r>
              <a:rPr lang="en-US" sz="2133" dirty="0"/>
              <a:t>Some protocols are proactive and attempt to prevent collisions; other protocols are reactive and establish a recovery method after the collision occurs.</a:t>
            </a:r>
          </a:p>
          <a:p>
            <a:pPr marL="0" indent="0">
              <a:buNone/>
            </a:pPr>
            <a:endParaRPr lang="en-US" dirty="0"/>
          </a:p>
        </p:txBody>
      </p:sp>
    </p:spTree>
    <p:extLst>
      <p:ext uri="{BB962C8B-B14F-4D97-AF65-F5344CB8AC3E}">
        <p14:creationId xmlns:p14="http://schemas.microsoft.com/office/powerpoint/2010/main" val="3271873300"/>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UTP Cabling</a:t>
            </a:r>
            <a:br>
              <a:rPr lang="en-US" dirty="0"/>
            </a:br>
            <a:r>
              <a:rPr lang="en-US" sz="3200" dirty="0"/>
              <a:t>UTP Cabling Standards and Connectors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908430" y="975783"/>
            <a:ext cx="1536991" cy="2321836"/>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721768" y="1252123"/>
            <a:ext cx="2004896" cy="1676992"/>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977734" y="3043007"/>
            <a:ext cx="1994457" cy="379656"/>
          </a:xfrm>
          <a:prstGeom prst="rect">
            <a:avLst/>
          </a:prstGeom>
          <a:noFill/>
        </p:spPr>
        <p:txBody>
          <a:bodyPr wrap="none" rtlCol="0">
            <a:spAutoFit/>
          </a:bodyPr>
          <a:lstStyle/>
          <a:p>
            <a:pPr defTabSz="609585" fontAlgn="base">
              <a:spcBef>
                <a:spcPct val="0"/>
              </a:spcBef>
              <a:spcAft>
                <a:spcPct val="0"/>
              </a:spcAft>
            </a:pPr>
            <a:r>
              <a:rPr lang="en-US" sz="1867" dirty="0">
                <a:solidFill>
                  <a:srgbClr val="58585B"/>
                </a:solidFill>
                <a:latin typeface="Arial" charset="0"/>
                <a:ea typeface="ＭＳ Ｐゴシック" pitchFamily="34" charset="-128"/>
              </a:rPr>
              <a:t>RJ-45 Connector</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1133388" y="3977639"/>
            <a:ext cx="1268875" cy="1676992"/>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3154257" y="3977639"/>
            <a:ext cx="1884619" cy="1676991"/>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2051775" y="5768523"/>
            <a:ext cx="1622560" cy="379656"/>
          </a:xfrm>
          <a:prstGeom prst="rect">
            <a:avLst/>
          </a:prstGeom>
          <a:noFill/>
        </p:spPr>
        <p:txBody>
          <a:bodyPr wrap="none" rtlCol="0">
            <a:spAutoFit/>
          </a:bodyPr>
          <a:lstStyle/>
          <a:p>
            <a:pPr defTabSz="609585" fontAlgn="base">
              <a:spcBef>
                <a:spcPct val="0"/>
              </a:spcBef>
              <a:spcAft>
                <a:spcPct val="0"/>
              </a:spcAft>
            </a:pPr>
            <a:r>
              <a:rPr lang="en-US" sz="1867" dirty="0">
                <a:solidFill>
                  <a:srgbClr val="58585B"/>
                </a:solidFill>
                <a:latin typeface="Arial" charset="0"/>
                <a:ea typeface="ＭＳ Ｐゴシック" pitchFamily="34" charset="-128"/>
              </a:rPr>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7854978" y="1177264"/>
            <a:ext cx="3428593" cy="1826709"/>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7854977" y="3000269"/>
            <a:ext cx="3237296" cy="379656"/>
          </a:xfrm>
          <a:prstGeom prst="rect">
            <a:avLst/>
          </a:prstGeom>
          <a:noFill/>
        </p:spPr>
        <p:txBody>
          <a:bodyPr wrap="none" rtlCol="0">
            <a:spAutoFit/>
          </a:bodyPr>
          <a:lstStyle/>
          <a:p>
            <a:pPr defTabSz="609585" fontAlgn="base">
              <a:spcBef>
                <a:spcPct val="0"/>
              </a:spcBef>
              <a:spcAft>
                <a:spcPct val="0"/>
              </a:spcAft>
            </a:pPr>
            <a:r>
              <a:rPr lang="en-US" sz="1867" dirty="0">
                <a:solidFill>
                  <a:srgbClr val="58585B"/>
                </a:solidFill>
                <a:latin typeface="Arial" charset="0"/>
                <a:ea typeface="ＭＳ Ｐゴシック" pitchFamily="34" charset="-128"/>
              </a:rPr>
              <a:t>Poorly terminated UTP cable</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7754679" y="3545347"/>
            <a:ext cx="3303933" cy="179711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7854976" y="5342465"/>
            <a:ext cx="3450496" cy="379656"/>
          </a:xfrm>
          <a:prstGeom prst="rect">
            <a:avLst/>
          </a:prstGeom>
          <a:noFill/>
        </p:spPr>
        <p:txBody>
          <a:bodyPr wrap="none" rtlCol="0">
            <a:spAutoFit/>
          </a:bodyPr>
          <a:lstStyle/>
          <a:p>
            <a:pPr defTabSz="609585" fontAlgn="base">
              <a:spcBef>
                <a:spcPct val="0"/>
              </a:spcBef>
              <a:spcAft>
                <a:spcPct val="0"/>
              </a:spcAft>
            </a:pPr>
            <a:r>
              <a:rPr lang="en-US" sz="1867" dirty="0">
                <a:solidFill>
                  <a:srgbClr val="58585B"/>
                </a:solidFill>
                <a:latin typeface="Arial" charset="0"/>
                <a:ea typeface="ＭＳ Ｐゴシック" pitchFamily="34" charset="-128"/>
              </a:rPr>
              <a:t>Properly terminated UTP cable</a:t>
            </a:r>
          </a:p>
        </p:txBody>
      </p:sp>
    </p:spTree>
    <p:extLst>
      <p:ext uri="{BB962C8B-B14F-4D97-AF65-F5344CB8AC3E}">
        <p14:creationId xmlns:p14="http://schemas.microsoft.com/office/powerpoint/2010/main" val="102459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13414"/>
            <a:ext cx="11127317" cy="975783"/>
          </a:xfrm>
        </p:spPr>
        <p:txBody>
          <a:bodyPr/>
          <a:lstStyle/>
          <a:p>
            <a:r>
              <a:rPr lang="en-US" sz="2133" dirty="0"/>
              <a:t>UTP Cabling</a:t>
            </a:r>
            <a:br>
              <a:rPr lang="en-US" dirty="0"/>
            </a:br>
            <a:r>
              <a:rPr lang="en-US" sz="3200" dirty="0"/>
              <a:t>Straight-through and Crossover UTP Cables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3218121" y="1169871"/>
            <a:ext cx="4989500" cy="2417656"/>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nvGraphicFramePr>
        <p:xfrm>
          <a:off x="1025451" y="3668201"/>
          <a:ext cx="10101867" cy="2558626"/>
        </p:xfrm>
        <a:graphic>
          <a:graphicData uri="http://schemas.openxmlformats.org/drawingml/2006/table">
            <a:tbl>
              <a:tblPr firstRow="1" bandRow="1">
                <a:tableStyleId>{5C22544A-7EE6-4342-B048-85BDC9FD1C3A}</a:tableStyleId>
              </a:tblPr>
              <a:tblGrid>
                <a:gridCol w="3099981">
                  <a:extLst>
                    <a:ext uri="{9D8B030D-6E8A-4147-A177-3AD203B41FA5}">
                      <a16:colId xmlns:a16="http://schemas.microsoft.com/office/drawing/2014/main" val="2767075972"/>
                    </a:ext>
                  </a:extLst>
                </a:gridCol>
                <a:gridCol w="3218121">
                  <a:extLst>
                    <a:ext uri="{9D8B030D-6E8A-4147-A177-3AD203B41FA5}">
                      <a16:colId xmlns:a16="http://schemas.microsoft.com/office/drawing/2014/main" val="2533726508"/>
                    </a:ext>
                  </a:extLst>
                </a:gridCol>
                <a:gridCol w="3783765">
                  <a:extLst>
                    <a:ext uri="{9D8B030D-6E8A-4147-A177-3AD203B41FA5}">
                      <a16:colId xmlns:a16="http://schemas.microsoft.com/office/drawing/2014/main" val="3265811275"/>
                    </a:ext>
                  </a:extLst>
                </a:gridCol>
              </a:tblGrid>
              <a:tr h="494453">
                <a:tc>
                  <a:txBody>
                    <a:bodyPr/>
                    <a:lstStyle/>
                    <a:p>
                      <a:r>
                        <a:rPr lang="en-US" sz="1600" dirty="0"/>
                        <a:t>Cable Type</a:t>
                      </a:r>
                    </a:p>
                  </a:txBody>
                  <a:tcPr marL="121920" marR="121920" marT="60960" marB="60960"/>
                </a:tc>
                <a:tc>
                  <a:txBody>
                    <a:bodyPr/>
                    <a:lstStyle/>
                    <a:p>
                      <a:r>
                        <a:rPr lang="en-US" sz="1600" dirty="0"/>
                        <a:t>Standard</a:t>
                      </a:r>
                    </a:p>
                  </a:txBody>
                  <a:tcPr marL="121920" marR="121920" marT="60960" marB="60960"/>
                </a:tc>
                <a:tc>
                  <a:txBody>
                    <a:bodyPr/>
                    <a:lstStyle/>
                    <a:p>
                      <a:r>
                        <a:rPr lang="en-US" sz="1600" dirty="0"/>
                        <a:t>Application</a:t>
                      </a:r>
                    </a:p>
                  </a:txBody>
                  <a:tcPr marL="121920" marR="121920" marT="60960" marB="60960"/>
                </a:tc>
                <a:extLst>
                  <a:ext uri="{0D108BD9-81ED-4DB2-BD59-A6C34878D82A}">
                    <a16:rowId xmlns:a16="http://schemas.microsoft.com/office/drawing/2014/main" val="3025646199"/>
                  </a:ext>
                </a:extLst>
              </a:tr>
              <a:tr h="494453">
                <a:tc>
                  <a:txBody>
                    <a:bodyPr/>
                    <a:lstStyle/>
                    <a:p>
                      <a:r>
                        <a:rPr lang="en-US" sz="1600" dirty="0">
                          <a:solidFill>
                            <a:srgbClr val="000000"/>
                          </a:solidFill>
                        </a:rPr>
                        <a:t>Ethernet Straight-through</a:t>
                      </a:r>
                    </a:p>
                  </a:txBody>
                  <a:tcPr marL="121920" marR="121920" marT="60960" marB="60960"/>
                </a:tc>
                <a:tc>
                  <a:txBody>
                    <a:bodyPr/>
                    <a:lstStyle/>
                    <a:p>
                      <a:r>
                        <a:rPr lang="en-US" sz="1600" dirty="0">
                          <a:solidFill>
                            <a:srgbClr val="000000"/>
                          </a:solidFill>
                        </a:rPr>
                        <a:t>Both ends T568A or T568B</a:t>
                      </a:r>
                    </a:p>
                  </a:txBody>
                  <a:tcPr marL="121920" marR="121920" marT="60960" marB="60960"/>
                </a:tc>
                <a:tc>
                  <a:txBody>
                    <a:bodyPr/>
                    <a:lstStyle/>
                    <a:p>
                      <a:r>
                        <a:rPr lang="en-US" sz="1600" dirty="0">
                          <a:solidFill>
                            <a:srgbClr val="000000"/>
                          </a:solidFill>
                        </a:rPr>
                        <a:t>Host to Network Device</a:t>
                      </a:r>
                    </a:p>
                  </a:txBody>
                  <a:tcPr marL="121920" marR="121920" marT="60960" marB="60960"/>
                </a:tc>
                <a:extLst>
                  <a:ext uri="{0D108BD9-81ED-4DB2-BD59-A6C34878D82A}">
                    <a16:rowId xmlns:a16="http://schemas.microsoft.com/office/drawing/2014/main" val="3188198789"/>
                  </a:ext>
                </a:extLst>
              </a:tr>
              <a:tr h="609600">
                <a:tc>
                  <a:txBody>
                    <a:bodyPr/>
                    <a:lstStyle/>
                    <a:p>
                      <a:r>
                        <a:rPr lang="en-US" sz="1600" dirty="0">
                          <a:solidFill>
                            <a:srgbClr val="000000"/>
                          </a:solidFill>
                        </a:rPr>
                        <a:t>Ethernet Crossover *</a:t>
                      </a:r>
                    </a:p>
                  </a:txBody>
                  <a:tcPr marL="121920" marR="121920" marT="60960" marB="60960"/>
                </a:tc>
                <a:tc>
                  <a:txBody>
                    <a:bodyPr/>
                    <a:lstStyle/>
                    <a:p>
                      <a:r>
                        <a:rPr lang="en-US" sz="1600" dirty="0">
                          <a:solidFill>
                            <a:srgbClr val="000000"/>
                          </a:solidFill>
                        </a:rPr>
                        <a:t>One end T568A, other end T568B</a:t>
                      </a:r>
                    </a:p>
                  </a:txBody>
                  <a:tcPr marL="121920" marR="121920" marT="60960" marB="60960"/>
                </a:tc>
                <a:tc>
                  <a:txBody>
                    <a:bodyPr/>
                    <a:lstStyle/>
                    <a:p>
                      <a:r>
                        <a:rPr lang="en-US" sz="1600" dirty="0">
                          <a:solidFill>
                            <a:srgbClr val="000000"/>
                          </a:solidFill>
                        </a:rPr>
                        <a:t>Host-to-Host, Switch-to-Switch, Router-to-Router</a:t>
                      </a:r>
                    </a:p>
                  </a:txBody>
                  <a:tcPr marL="121920" marR="121920" marT="60960" marB="60960"/>
                </a:tc>
                <a:extLst>
                  <a:ext uri="{0D108BD9-81ED-4DB2-BD59-A6C34878D82A}">
                    <a16:rowId xmlns:a16="http://schemas.microsoft.com/office/drawing/2014/main" val="4082003186"/>
                  </a:ext>
                </a:extLst>
              </a:tr>
              <a:tr h="345440">
                <a:tc gridSpan="3">
                  <a:txBody>
                    <a:bodyPr/>
                    <a:lstStyle/>
                    <a:p>
                      <a:r>
                        <a:rPr lang="en-US" sz="1500" dirty="0">
                          <a:solidFill>
                            <a:srgbClr val="000000"/>
                          </a:solidFill>
                        </a:rPr>
                        <a:t>* Considered Legacy due to most NICs using Auto-MDIX to sense cable type and complete connection</a:t>
                      </a:r>
                    </a:p>
                  </a:txBody>
                  <a:tcPr marL="121920" marR="121920" marT="60960" marB="60960"/>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609600">
                <a:tc>
                  <a:txBody>
                    <a:bodyPr/>
                    <a:lstStyle/>
                    <a:p>
                      <a:r>
                        <a:rPr lang="en-US" sz="1600" dirty="0">
                          <a:solidFill>
                            <a:srgbClr val="000000"/>
                          </a:solidFill>
                        </a:rPr>
                        <a:t>Rollover</a:t>
                      </a:r>
                    </a:p>
                  </a:txBody>
                  <a:tcPr marL="121920" marR="121920" marT="60960" marB="60960"/>
                </a:tc>
                <a:tc>
                  <a:txBody>
                    <a:bodyPr/>
                    <a:lstStyle/>
                    <a:p>
                      <a:r>
                        <a:rPr lang="en-US" sz="1600" dirty="0">
                          <a:solidFill>
                            <a:srgbClr val="000000"/>
                          </a:solidFill>
                        </a:rPr>
                        <a:t>Cisco Proprietary</a:t>
                      </a:r>
                    </a:p>
                  </a:txBody>
                  <a:tcPr marL="121920" marR="121920" marT="60960" marB="60960"/>
                </a:tc>
                <a:tc>
                  <a:txBody>
                    <a:bodyPr/>
                    <a:lstStyle/>
                    <a:p>
                      <a:r>
                        <a:rPr lang="en-US" sz="1600" dirty="0">
                          <a:solidFill>
                            <a:srgbClr val="000000"/>
                          </a:solidFill>
                        </a:rPr>
                        <a:t>Host serial port to Router or Switch Console Port, using an adapter</a:t>
                      </a:r>
                    </a:p>
                  </a:txBody>
                  <a:tcPr marL="121920" marR="121920" marT="60960" marB="60960"/>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37492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2547282634"/>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Fiber-Optic Cabling</a:t>
            </a:r>
            <a:br>
              <a:rPr lang="en-US" dirty="0"/>
            </a:br>
            <a:r>
              <a:rPr lang="en-US" sz="3200" dirty="0"/>
              <a:t>Properties of Fiber-Optic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575962" y="1203081"/>
            <a:ext cx="10340132" cy="4674088"/>
          </a:xfrm>
        </p:spPr>
        <p:txBody>
          <a:bodyPr/>
          <a:lstStyle/>
          <a:p>
            <a:pPr marL="457189" indent="-457189" algn="l">
              <a:buFont typeface="Arial" panose="020B0604020202020204" pitchFamily="34" charset="0"/>
              <a:buChar char="•"/>
            </a:pPr>
            <a:r>
              <a:rPr lang="en-US" sz="2133" dirty="0">
                <a:solidFill>
                  <a:srgbClr val="000000"/>
                </a:solidFill>
              </a:rPr>
              <a:t>Not as common as UTP because of the expense involved</a:t>
            </a:r>
          </a:p>
          <a:p>
            <a:pPr marL="457189" indent="-457189" algn="l">
              <a:buFont typeface="Arial" panose="020B0604020202020204" pitchFamily="34" charset="0"/>
              <a:buChar char="•"/>
            </a:pPr>
            <a:r>
              <a:rPr lang="en-US" sz="2133" dirty="0">
                <a:solidFill>
                  <a:srgbClr val="000000"/>
                </a:solidFill>
              </a:rPr>
              <a:t>Ideal for some networking scenarios</a:t>
            </a:r>
          </a:p>
          <a:p>
            <a:pPr marL="457189" indent="-457189" algn="l">
              <a:buFont typeface="Arial" panose="020B0604020202020204" pitchFamily="34" charset="0"/>
              <a:buChar char="•"/>
            </a:pPr>
            <a:r>
              <a:rPr lang="en-US" sz="2133" dirty="0">
                <a:solidFill>
                  <a:srgbClr val="000000"/>
                </a:solidFill>
              </a:rPr>
              <a:t>Transmits data over longer distances at higher bandwidth than any other networking media</a:t>
            </a:r>
          </a:p>
          <a:p>
            <a:pPr marL="457189" indent="-457189" algn="l">
              <a:buFont typeface="Arial" panose="020B0604020202020204" pitchFamily="34" charset="0"/>
              <a:buChar char="•"/>
            </a:pPr>
            <a:r>
              <a:rPr lang="en-US" sz="2133" dirty="0">
                <a:solidFill>
                  <a:srgbClr val="000000"/>
                </a:solidFill>
              </a:rPr>
              <a:t>Less susceptible to attenuation, and completely immune to EMI/RFI</a:t>
            </a:r>
          </a:p>
          <a:p>
            <a:pPr marL="457189" indent="-457189" algn="l">
              <a:buFont typeface="Arial" panose="020B0604020202020204" pitchFamily="34" charset="0"/>
              <a:buChar char="•"/>
            </a:pPr>
            <a:r>
              <a:rPr lang="en-US" sz="2133" dirty="0">
                <a:solidFill>
                  <a:srgbClr val="000000"/>
                </a:solidFill>
              </a:rPr>
              <a:t>Made of flexible, extremely thin strands of very pure glass</a:t>
            </a:r>
          </a:p>
          <a:p>
            <a:pPr marL="457189" indent="-457189" algn="l">
              <a:buFont typeface="Arial" panose="020B0604020202020204" pitchFamily="34" charset="0"/>
              <a:buChar char="•"/>
            </a:pPr>
            <a:r>
              <a:rPr lang="en-US" sz="2133" dirty="0">
                <a:solidFill>
                  <a:srgbClr val="000000"/>
                </a:solidFill>
              </a:rPr>
              <a:t>Uses a laser or LED to encode bits as pulses of light</a:t>
            </a:r>
          </a:p>
          <a:p>
            <a:pPr marL="457189" indent="-457189" algn="l">
              <a:buFont typeface="Arial" panose="020B0604020202020204" pitchFamily="34" charset="0"/>
              <a:buChar char="•"/>
            </a:pPr>
            <a:r>
              <a:rPr lang="en-US" sz="2133"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131681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2569"/>
            <a:ext cx="11127317" cy="975783"/>
          </a:xfrm>
        </p:spPr>
        <p:txBody>
          <a:bodyPr/>
          <a:lstStyle/>
          <a:p>
            <a:r>
              <a:rPr lang="en-US" sz="2133" dirty="0"/>
              <a:t>Fiber-Optic Cabling</a:t>
            </a:r>
            <a:br>
              <a:rPr lang="en-US" dirty="0"/>
            </a:br>
            <a:r>
              <a:rPr lang="en-US" sz="3200" dirty="0"/>
              <a:t>Types of Fiber Media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631989" y="1035017"/>
            <a:ext cx="2420856" cy="420564"/>
          </a:xfrm>
          <a:prstGeom prst="rect">
            <a:avLst/>
          </a:prstGeom>
          <a:noFill/>
        </p:spPr>
        <p:txBody>
          <a:bodyPr wrap="none" rtlCol="0">
            <a:spAutoFit/>
          </a:bodyPr>
          <a:lstStyle/>
          <a:p>
            <a:pPr defTabSz="609585" fontAlgn="base">
              <a:spcBef>
                <a:spcPct val="0"/>
              </a:spcBef>
              <a:spcAft>
                <a:spcPct val="0"/>
              </a:spcAft>
            </a:pPr>
            <a:r>
              <a:rPr lang="en-US" sz="2133" dirty="0">
                <a:solidFill>
                  <a:srgbClr val="58585B"/>
                </a:solidFill>
                <a:latin typeface="Arial" charset="0"/>
                <a:ea typeface="ＭＳ Ｐゴシック" pitchFamily="34" charset="-128"/>
              </a:rPr>
              <a:t>Single-Mode Fiber</a:t>
            </a:r>
          </a:p>
        </p:txBody>
      </p:sp>
      <p:sp>
        <p:nvSpPr>
          <p:cNvPr id="12" name="TextBox 11">
            <a:extLst>
              <a:ext uri="{FF2B5EF4-FFF2-40B4-BE49-F238E27FC236}">
                <a16:creationId xmlns:a16="http://schemas.microsoft.com/office/drawing/2014/main" id="{2A4ED91E-0D65-D341-8674-40BFA887E49F}"/>
              </a:ext>
            </a:extLst>
          </p:cNvPr>
          <p:cNvSpPr txBox="1"/>
          <p:nvPr/>
        </p:nvSpPr>
        <p:spPr>
          <a:xfrm>
            <a:off x="1142540" y="4059024"/>
            <a:ext cx="3401893" cy="954300"/>
          </a:xfrm>
          <a:prstGeom prst="rect">
            <a:avLst/>
          </a:prstGeom>
          <a:noFill/>
        </p:spPr>
        <p:txBody>
          <a:bodyPr wrap="none" rtlCol="0">
            <a:spAutoFit/>
          </a:bodyPr>
          <a:lstStyle/>
          <a:p>
            <a:pPr marL="380990" indent="-380990" defTabSz="609585" fontAlgn="base">
              <a:spcBef>
                <a:spcPct val="0"/>
              </a:spcBef>
              <a:spcAft>
                <a:spcPct val="0"/>
              </a:spcAft>
              <a:buFont typeface="Arial" panose="020B0604020202020204" pitchFamily="34" charset="0"/>
              <a:buChar char="•"/>
            </a:pPr>
            <a:r>
              <a:rPr lang="en-US" sz="1867" dirty="0">
                <a:solidFill>
                  <a:srgbClr val="000000"/>
                </a:solidFill>
                <a:latin typeface="Arial" charset="0"/>
                <a:ea typeface="ＭＳ Ｐゴシック" pitchFamily="34" charset="-128"/>
              </a:rPr>
              <a:t>Very small core</a:t>
            </a:r>
          </a:p>
          <a:p>
            <a:pPr marL="380990" indent="-380990" defTabSz="609585" fontAlgn="base">
              <a:spcBef>
                <a:spcPct val="0"/>
              </a:spcBef>
              <a:spcAft>
                <a:spcPct val="0"/>
              </a:spcAft>
              <a:buFont typeface="Arial" panose="020B0604020202020204" pitchFamily="34" charset="0"/>
              <a:buChar char="•"/>
            </a:pPr>
            <a:r>
              <a:rPr lang="en-US" sz="1867" dirty="0">
                <a:solidFill>
                  <a:srgbClr val="000000"/>
                </a:solidFill>
                <a:latin typeface="Arial" charset="0"/>
                <a:ea typeface="ＭＳ Ｐゴシック" pitchFamily="34" charset="-128"/>
              </a:rPr>
              <a:t>Uses expensive lasers</a:t>
            </a:r>
          </a:p>
          <a:p>
            <a:pPr marL="380990" indent="-380990" defTabSz="609585" fontAlgn="base">
              <a:spcBef>
                <a:spcPct val="0"/>
              </a:spcBef>
              <a:spcAft>
                <a:spcPct val="0"/>
              </a:spcAft>
              <a:buFont typeface="Arial" panose="020B0604020202020204" pitchFamily="34" charset="0"/>
              <a:buChar char="•"/>
            </a:pPr>
            <a:r>
              <a:rPr lang="en-US" sz="1867" dirty="0">
                <a:solidFill>
                  <a:srgbClr val="000000"/>
                </a:solidFill>
                <a:latin typeface="Arial" charset="0"/>
                <a:ea typeface="ＭＳ Ｐゴシック" pitchFamily="34" charset="-128"/>
              </a:rPr>
              <a:t>Long-distance applications</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538716" y="1545659"/>
            <a:ext cx="4664149" cy="2435932"/>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7968201" y="1035017"/>
            <a:ext cx="2145139" cy="420564"/>
          </a:xfrm>
          <a:prstGeom prst="rect">
            <a:avLst/>
          </a:prstGeom>
          <a:noFill/>
        </p:spPr>
        <p:txBody>
          <a:bodyPr wrap="none" rtlCol="0">
            <a:spAutoFit/>
          </a:bodyPr>
          <a:lstStyle/>
          <a:p>
            <a:pPr defTabSz="609585" fontAlgn="base">
              <a:spcBef>
                <a:spcPct val="0"/>
              </a:spcBef>
              <a:spcAft>
                <a:spcPct val="0"/>
              </a:spcAft>
            </a:pPr>
            <a:r>
              <a:rPr lang="en-US" sz="2133" dirty="0">
                <a:solidFill>
                  <a:srgbClr val="58585B"/>
                </a:solidFill>
                <a:latin typeface="Arial" charset="0"/>
                <a:ea typeface="ＭＳ Ｐゴシック" pitchFamily="34" charset="-128"/>
              </a:rPr>
              <a:t>Multimode Fiber</a:t>
            </a:r>
          </a:p>
        </p:txBody>
      </p:sp>
      <p:sp>
        <p:nvSpPr>
          <p:cNvPr id="13" name="TextBox 12">
            <a:extLst>
              <a:ext uri="{FF2B5EF4-FFF2-40B4-BE49-F238E27FC236}">
                <a16:creationId xmlns:a16="http://schemas.microsoft.com/office/drawing/2014/main" id="{D9E7D19F-4913-9C4C-95A2-35193F2716BF}"/>
              </a:ext>
            </a:extLst>
          </p:cNvPr>
          <p:cNvSpPr txBox="1"/>
          <p:nvPr/>
        </p:nvSpPr>
        <p:spPr>
          <a:xfrm>
            <a:off x="7328325" y="3921981"/>
            <a:ext cx="4030783" cy="1241622"/>
          </a:xfrm>
          <a:prstGeom prst="rect">
            <a:avLst/>
          </a:prstGeom>
          <a:noFill/>
        </p:spPr>
        <p:txBody>
          <a:bodyPr wrap="none" rtlCol="0">
            <a:spAutoFit/>
          </a:bodyPr>
          <a:lstStyle/>
          <a:p>
            <a:pPr marL="380990" indent="-380990" defTabSz="609585" fontAlgn="base">
              <a:spcBef>
                <a:spcPct val="0"/>
              </a:spcBef>
              <a:spcAft>
                <a:spcPct val="0"/>
              </a:spcAft>
              <a:buFont typeface="Arial" panose="020B0604020202020204" pitchFamily="34" charset="0"/>
              <a:buChar char="•"/>
            </a:pPr>
            <a:r>
              <a:rPr lang="en-US" sz="1867" dirty="0">
                <a:solidFill>
                  <a:srgbClr val="000000"/>
                </a:solidFill>
                <a:latin typeface="Arial" charset="0"/>
                <a:ea typeface="ＭＳ Ｐゴシック" pitchFamily="34" charset="-128"/>
              </a:rPr>
              <a:t>Larger core</a:t>
            </a:r>
          </a:p>
          <a:p>
            <a:pPr marL="380990" indent="-380990" defTabSz="609585" fontAlgn="base">
              <a:spcBef>
                <a:spcPct val="0"/>
              </a:spcBef>
              <a:spcAft>
                <a:spcPct val="0"/>
              </a:spcAft>
              <a:buFont typeface="Arial" panose="020B0604020202020204" pitchFamily="34" charset="0"/>
              <a:buChar char="•"/>
            </a:pPr>
            <a:r>
              <a:rPr lang="en-US" sz="1867" dirty="0">
                <a:solidFill>
                  <a:srgbClr val="000000"/>
                </a:solidFill>
                <a:latin typeface="Arial" charset="0"/>
                <a:ea typeface="ＭＳ Ｐゴシック" pitchFamily="34" charset="-128"/>
              </a:rPr>
              <a:t>Uses less expensive LEDs</a:t>
            </a:r>
          </a:p>
          <a:p>
            <a:pPr marL="380990" indent="-380990" defTabSz="609585" fontAlgn="base">
              <a:spcBef>
                <a:spcPct val="0"/>
              </a:spcBef>
              <a:spcAft>
                <a:spcPct val="0"/>
              </a:spcAft>
              <a:buFont typeface="Arial" panose="020B0604020202020204" pitchFamily="34" charset="0"/>
              <a:buChar char="•"/>
            </a:pPr>
            <a:r>
              <a:rPr lang="en-US" sz="1867" dirty="0">
                <a:solidFill>
                  <a:srgbClr val="000000"/>
                </a:solidFill>
                <a:latin typeface="Arial" charset="0"/>
                <a:ea typeface="ＭＳ Ｐゴシック" pitchFamily="34" charset="-128"/>
              </a:rPr>
              <a:t>LEDs transmit at different angles</a:t>
            </a:r>
          </a:p>
          <a:p>
            <a:pPr marL="380990" indent="-380990" defTabSz="609585" fontAlgn="base">
              <a:spcBef>
                <a:spcPct val="0"/>
              </a:spcBef>
              <a:spcAft>
                <a:spcPct val="0"/>
              </a:spcAft>
              <a:buFont typeface="Arial" panose="020B0604020202020204" pitchFamily="34" charset="0"/>
              <a:buChar char="•"/>
            </a:pPr>
            <a:r>
              <a:rPr lang="en-US" sz="1867" dirty="0">
                <a:solidFill>
                  <a:srgbClr val="000000"/>
                </a:solidFill>
                <a:latin typeface="Arial" charset="0"/>
                <a:ea typeface="ＭＳ Ｐゴシック" pitchFamily="34" charset="-128"/>
              </a:rPr>
              <a:t>Up to 10 Gbps over 550 meters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6739206" y="1545659"/>
            <a:ext cx="4664149" cy="2430207"/>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634158" y="5367303"/>
            <a:ext cx="10923684" cy="954300"/>
          </a:xfrm>
          <a:prstGeom prst="rect">
            <a:avLst/>
          </a:prstGeom>
          <a:noFill/>
        </p:spPr>
        <p:txBody>
          <a:bodyPr wrap="square" rtlCol="0">
            <a:spAutoFit/>
          </a:bodyPr>
          <a:lstStyle/>
          <a:p>
            <a:pPr defTabSz="609585" fontAlgn="base">
              <a:spcBef>
                <a:spcPct val="0"/>
              </a:spcBef>
              <a:spcAft>
                <a:spcPct val="0"/>
              </a:spcAft>
            </a:pPr>
            <a:r>
              <a:rPr lang="en-US" sz="1867" dirty="0">
                <a:solidFill>
                  <a:srgbClr val="000000"/>
                </a:solidFill>
                <a:latin typeface="Arial" charset="0"/>
                <a:ea typeface="ＭＳ Ｐゴシック" pitchFamily="34" charset="-128"/>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243389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Fiber-Optic Cabling</a:t>
            </a:r>
            <a:br>
              <a:rPr lang="en-US" dirty="0"/>
            </a:br>
            <a:r>
              <a:rPr lang="en-US" sz="3200" dirty="0"/>
              <a:t>Fiber-Optic Cabling Usage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575962" y="1244159"/>
            <a:ext cx="11040076" cy="4098595"/>
          </a:xfrm>
        </p:spPr>
        <p:txBody>
          <a:bodyPr/>
          <a:lstStyle/>
          <a:p>
            <a:pPr algn="l"/>
            <a:r>
              <a:rPr lang="en-US" sz="2133" dirty="0">
                <a:solidFill>
                  <a:srgbClr val="000000"/>
                </a:solidFill>
              </a:rPr>
              <a:t>Fiber-optic cabling is now being used in four types of industry:</a:t>
            </a:r>
          </a:p>
          <a:p>
            <a:pPr algn="l"/>
            <a:endParaRPr lang="en-US" sz="2133" dirty="0">
              <a:solidFill>
                <a:srgbClr val="000000"/>
              </a:solidFill>
            </a:endParaRPr>
          </a:p>
          <a:p>
            <a:pPr marL="457189" indent="-457189" algn="l">
              <a:buFont typeface="+mj-lt"/>
              <a:buAutoNum type="arabicPeriod"/>
            </a:pPr>
            <a:r>
              <a:rPr lang="en-US" sz="2133" b="1" dirty="0">
                <a:solidFill>
                  <a:srgbClr val="000000"/>
                </a:solidFill>
              </a:rPr>
              <a:t>Enterprise Networks -</a:t>
            </a:r>
            <a:r>
              <a:rPr lang="en-US" sz="2133" dirty="0">
                <a:solidFill>
                  <a:srgbClr val="000000"/>
                </a:solidFill>
              </a:rPr>
              <a:t> Used for backbone cabling applications and interconnecting infrastructure devices</a:t>
            </a:r>
          </a:p>
          <a:p>
            <a:pPr marL="457189" indent="-457189" algn="l">
              <a:buFont typeface="+mj-lt"/>
              <a:buAutoNum type="arabicPeriod"/>
            </a:pPr>
            <a:r>
              <a:rPr lang="en-US" sz="2133" b="1" dirty="0">
                <a:solidFill>
                  <a:srgbClr val="000000"/>
                </a:solidFill>
              </a:rPr>
              <a:t>Fiber-to-the-Home (FTTH) -</a:t>
            </a:r>
            <a:r>
              <a:rPr lang="en-US" sz="2133" dirty="0">
                <a:solidFill>
                  <a:srgbClr val="000000"/>
                </a:solidFill>
              </a:rPr>
              <a:t> Used to provide always-on broadband services to homes and small businesses</a:t>
            </a:r>
          </a:p>
          <a:p>
            <a:pPr marL="457189" indent="-457189" algn="l">
              <a:buFont typeface="+mj-lt"/>
              <a:buAutoNum type="arabicPeriod"/>
            </a:pPr>
            <a:r>
              <a:rPr lang="en-US" sz="2133" b="1" dirty="0">
                <a:solidFill>
                  <a:srgbClr val="000000"/>
                </a:solidFill>
              </a:rPr>
              <a:t>Long-Haul Networks -</a:t>
            </a:r>
            <a:r>
              <a:rPr lang="en-US" sz="2133" dirty="0">
                <a:solidFill>
                  <a:srgbClr val="000000"/>
                </a:solidFill>
              </a:rPr>
              <a:t> Used by service providers to connect countries and cities</a:t>
            </a:r>
          </a:p>
          <a:p>
            <a:pPr marL="457189" indent="-457189" algn="l">
              <a:buFont typeface="+mj-lt"/>
              <a:buAutoNum type="arabicPeriod"/>
            </a:pPr>
            <a:r>
              <a:rPr lang="en-US" sz="2133" b="1" dirty="0">
                <a:solidFill>
                  <a:srgbClr val="000000"/>
                </a:solidFill>
              </a:rPr>
              <a:t>Submarine Cable Networks -</a:t>
            </a:r>
            <a:r>
              <a:rPr lang="en-US" sz="2133" dirty="0">
                <a:solidFill>
                  <a:srgbClr val="000000"/>
                </a:solidFill>
              </a:rPr>
              <a:t> Used to provide reliable high-speed, high-capacity solutions capable of surviving in harsh undersea environments at up to transoceanic distances. </a:t>
            </a:r>
          </a:p>
          <a:p>
            <a:pPr algn="l"/>
            <a:endParaRPr lang="en-US" sz="2133" dirty="0">
              <a:solidFill>
                <a:srgbClr val="000000"/>
              </a:solidFill>
            </a:endParaRPr>
          </a:p>
          <a:p>
            <a:pPr algn="l"/>
            <a:r>
              <a:rPr lang="en-US" sz="2133" dirty="0">
                <a:solidFill>
                  <a:srgbClr val="000000"/>
                </a:solidFill>
              </a:rPr>
              <a:t>Our focus in this course is the use of fiber within the enterprise.</a:t>
            </a:r>
          </a:p>
          <a:p>
            <a:pPr algn="l"/>
            <a:endParaRPr lang="en-US" sz="1867" dirty="0">
              <a:solidFill>
                <a:srgbClr val="000000"/>
              </a:solidFill>
            </a:endParaRPr>
          </a:p>
        </p:txBody>
      </p:sp>
    </p:spTree>
    <p:extLst>
      <p:ext uri="{BB962C8B-B14F-4D97-AF65-F5344CB8AC3E}">
        <p14:creationId xmlns:p14="http://schemas.microsoft.com/office/powerpoint/2010/main" val="232724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Fiber-Optic Cabling</a:t>
            </a:r>
            <a:br>
              <a:rPr lang="en-US" dirty="0"/>
            </a:br>
            <a:r>
              <a:rPr lang="en-US" sz="3200" dirty="0"/>
              <a:t>Fiber-Optic Connectors</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346200" y="1278882"/>
            <a:ext cx="3332125" cy="1544300"/>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1288116" y="2845523"/>
            <a:ext cx="3234283" cy="379656"/>
          </a:xfrm>
          <a:prstGeom prst="rect">
            <a:avLst/>
          </a:prstGeom>
          <a:noFill/>
        </p:spPr>
        <p:txBody>
          <a:bodyPr wrap="none" rtlCol="0">
            <a:spAutoFit/>
          </a:bodyPr>
          <a:lstStyle/>
          <a:p>
            <a:pPr defTabSz="609585" fontAlgn="base">
              <a:spcBef>
                <a:spcPct val="0"/>
              </a:spcBef>
              <a:spcAft>
                <a:spcPct val="0"/>
              </a:spcAft>
            </a:pPr>
            <a:r>
              <a:rPr lang="en-US" sz="1867" dirty="0">
                <a:solidFill>
                  <a:srgbClr val="000000"/>
                </a:solidFill>
                <a:latin typeface="Arial" charset="0"/>
                <a:ea typeface="ＭＳ Ｐゴシック" pitchFamily="34" charset="-128"/>
              </a:rPr>
              <a:t>Straight-Tip (ST) Connectors</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346200" y="3688606"/>
            <a:ext cx="2565203" cy="2079164"/>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812729" y="5868280"/>
            <a:ext cx="4350871" cy="379656"/>
          </a:xfrm>
          <a:prstGeom prst="rect">
            <a:avLst/>
          </a:prstGeom>
          <a:noFill/>
        </p:spPr>
        <p:txBody>
          <a:bodyPr wrap="none" rtlCol="0">
            <a:spAutoFit/>
          </a:bodyPr>
          <a:lstStyle/>
          <a:p>
            <a:pPr defTabSz="609585" fontAlgn="base">
              <a:spcBef>
                <a:spcPct val="0"/>
              </a:spcBef>
              <a:spcAft>
                <a:spcPct val="0"/>
              </a:spcAft>
            </a:pPr>
            <a:r>
              <a:rPr lang="en-US" sz="1867" dirty="0">
                <a:solidFill>
                  <a:srgbClr val="000000"/>
                </a:solidFill>
                <a:latin typeface="Arial" charset="0"/>
                <a:ea typeface="ＭＳ Ｐゴシック" pitchFamily="34" charset="-128"/>
              </a:rPr>
              <a:t>Subscriber Connector (SC) Connectors</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7110826" y="1227667"/>
            <a:ext cx="4405015" cy="1493085"/>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6881897" y="2720752"/>
            <a:ext cx="4812536" cy="379656"/>
          </a:xfrm>
          <a:prstGeom prst="rect">
            <a:avLst/>
          </a:prstGeom>
          <a:noFill/>
        </p:spPr>
        <p:txBody>
          <a:bodyPr wrap="none" rtlCol="0">
            <a:spAutoFit/>
          </a:bodyPr>
          <a:lstStyle/>
          <a:p>
            <a:pPr defTabSz="609585" fontAlgn="base">
              <a:spcBef>
                <a:spcPct val="0"/>
              </a:spcBef>
              <a:spcAft>
                <a:spcPct val="0"/>
              </a:spcAft>
            </a:pPr>
            <a:r>
              <a:rPr lang="en-US" sz="1867" dirty="0">
                <a:solidFill>
                  <a:srgbClr val="000000"/>
                </a:solidFill>
                <a:latin typeface="Arial" charset="0"/>
                <a:ea typeface="ＭＳ Ｐゴシック" pitchFamily="34" charset="-128"/>
              </a:rPr>
              <a:t>Lucent Connector (LC) Simplex Connectors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7138236" y="3688605"/>
            <a:ext cx="4405168" cy="2179675"/>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7433032" y="5822828"/>
            <a:ext cx="3759362" cy="379656"/>
          </a:xfrm>
          <a:prstGeom prst="rect">
            <a:avLst/>
          </a:prstGeom>
          <a:noFill/>
        </p:spPr>
        <p:txBody>
          <a:bodyPr wrap="none" rtlCol="0">
            <a:spAutoFit/>
          </a:bodyPr>
          <a:lstStyle/>
          <a:p>
            <a:pPr defTabSz="609585" fontAlgn="base">
              <a:spcBef>
                <a:spcPct val="0"/>
              </a:spcBef>
              <a:spcAft>
                <a:spcPct val="0"/>
              </a:spcAft>
            </a:pPr>
            <a:r>
              <a:rPr lang="en-US" sz="1867" dirty="0">
                <a:solidFill>
                  <a:srgbClr val="000000"/>
                </a:solidFill>
                <a:latin typeface="Arial" charset="0"/>
                <a:ea typeface="ＭＳ Ｐゴシック" pitchFamily="34" charset="-128"/>
              </a:rPr>
              <a:t>Duplex Multimode LC Connectors</a:t>
            </a:r>
          </a:p>
        </p:txBody>
      </p:sp>
    </p:spTree>
    <p:extLst>
      <p:ext uri="{BB962C8B-B14F-4D97-AF65-F5344CB8AC3E}">
        <p14:creationId xmlns:p14="http://schemas.microsoft.com/office/powerpoint/2010/main" val="203313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Fiber-Optic Cabling</a:t>
            </a:r>
            <a:br>
              <a:rPr lang="en-US" dirty="0"/>
            </a:br>
            <a:r>
              <a:rPr lang="en-US" sz="3200" dirty="0"/>
              <a:t>Fiber Patch Cords</a:t>
            </a:r>
          </a:p>
        </p:txBody>
      </p:sp>
      <p:sp>
        <p:nvSpPr>
          <p:cNvPr id="18" name="TextBox 17">
            <a:extLst>
              <a:ext uri="{FF2B5EF4-FFF2-40B4-BE49-F238E27FC236}">
                <a16:creationId xmlns:a16="http://schemas.microsoft.com/office/drawing/2014/main" id="{044A587F-DE40-3E49-8A91-EEAED1C33FB7}"/>
              </a:ext>
            </a:extLst>
          </p:cNvPr>
          <p:cNvSpPr txBox="1"/>
          <p:nvPr/>
        </p:nvSpPr>
        <p:spPr>
          <a:xfrm>
            <a:off x="393226" y="4468287"/>
            <a:ext cx="2697305" cy="379656"/>
          </a:xfrm>
          <a:prstGeom prst="rect">
            <a:avLst/>
          </a:prstGeom>
          <a:noFill/>
        </p:spPr>
        <p:txBody>
          <a:bodyPr wrap="square" rtlCol="0">
            <a:spAutoFit/>
          </a:bodyPr>
          <a:lstStyle/>
          <a:p>
            <a:pPr defTabSz="609585" fontAlgn="base">
              <a:spcBef>
                <a:spcPct val="0"/>
              </a:spcBef>
              <a:spcAft>
                <a:spcPct val="0"/>
              </a:spcAft>
            </a:pPr>
            <a:r>
              <a:rPr lang="en-US" sz="1867" dirty="0">
                <a:solidFill>
                  <a:srgbClr val="000000"/>
                </a:solidFill>
                <a:latin typeface="Arial" charset="0"/>
                <a:ea typeface="ＭＳ Ｐゴシック" pitchFamily="34" charset="-128"/>
              </a:rPr>
              <a:t>SC-SC MM Patch Cord</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82430" y="1324281"/>
            <a:ext cx="3015348" cy="302708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3485658" y="4468287"/>
            <a:ext cx="2697305" cy="379656"/>
          </a:xfrm>
          <a:prstGeom prst="rect">
            <a:avLst/>
          </a:prstGeom>
          <a:noFill/>
        </p:spPr>
        <p:txBody>
          <a:bodyPr wrap="square" rtlCol="0">
            <a:spAutoFit/>
          </a:bodyPr>
          <a:lstStyle/>
          <a:p>
            <a:pPr defTabSz="609585" fontAlgn="base">
              <a:spcBef>
                <a:spcPct val="0"/>
              </a:spcBef>
              <a:spcAft>
                <a:spcPct val="0"/>
              </a:spcAft>
            </a:pPr>
            <a:r>
              <a:rPr lang="en-US" sz="1867" dirty="0">
                <a:solidFill>
                  <a:srgbClr val="000000"/>
                </a:solidFill>
                <a:latin typeface="Arial" charset="0"/>
                <a:ea typeface="ＭＳ Ｐゴシック" pitchFamily="34" charset="-128"/>
              </a:rPr>
              <a:t>LC-LC SM Patch Cord</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3379344" y="1514565"/>
            <a:ext cx="2909937" cy="2323348"/>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6381313" y="1379627"/>
            <a:ext cx="2795340" cy="2732836"/>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6578090" y="4468287"/>
            <a:ext cx="2697305" cy="379656"/>
          </a:xfrm>
          <a:prstGeom prst="rect">
            <a:avLst/>
          </a:prstGeom>
          <a:noFill/>
        </p:spPr>
        <p:txBody>
          <a:bodyPr wrap="square" rtlCol="0">
            <a:spAutoFit/>
          </a:bodyPr>
          <a:lstStyle/>
          <a:p>
            <a:pPr defTabSz="609585" fontAlgn="base">
              <a:spcBef>
                <a:spcPct val="0"/>
              </a:spcBef>
              <a:spcAft>
                <a:spcPct val="0"/>
              </a:spcAft>
            </a:pPr>
            <a:r>
              <a:rPr lang="en-US" sz="1867" dirty="0">
                <a:solidFill>
                  <a:srgbClr val="000000"/>
                </a:solidFill>
                <a:latin typeface="Arial" charset="0"/>
                <a:ea typeface="ＭＳ Ｐゴシック" pitchFamily="34" charset="-128"/>
              </a:rPr>
              <a:t>ST-LC MM Patch Cord</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9250801" y="1524010"/>
            <a:ext cx="2832919" cy="2588453"/>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9318606" y="4468287"/>
            <a:ext cx="2697305" cy="379656"/>
          </a:xfrm>
          <a:prstGeom prst="rect">
            <a:avLst/>
          </a:prstGeom>
          <a:noFill/>
        </p:spPr>
        <p:txBody>
          <a:bodyPr wrap="square" rtlCol="0">
            <a:spAutoFit/>
          </a:bodyPr>
          <a:lstStyle/>
          <a:p>
            <a:pPr defTabSz="609585" fontAlgn="base">
              <a:spcBef>
                <a:spcPct val="0"/>
              </a:spcBef>
              <a:spcAft>
                <a:spcPct val="0"/>
              </a:spcAft>
            </a:pPr>
            <a:r>
              <a:rPr lang="en-US" sz="1867" dirty="0">
                <a:solidFill>
                  <a:srgbClr val="000000"/>
                </a:solidFill>
                <a:latin typeface="Arial" charset="0"/>
                <a:ea typeface="ＭＳ Ｐゴシック" pitchFamily="34" charset="-128"/>
              </a:rPr>
              <a:t>ST-SC SM Patch Cord</a:t>
            </a:r>
          </a:p>
        </p:txBody>
      </p:sp>
      <p:sp>
        <p:nvSpPr>
          <p:cNvPr id="26" name="Rectangle 25">
            <a:extLst>
              <a:ext uri="{FF2B5EF4-FFF2-40B4-BE49-F238E27FC236}">
                <a16:creationId xmlns:a16="http://schemas.microsoft.com/office/drawing/2014/main" id="{3AF71162-B24B-0449-B572-371479B4D5FA}"/>
              </a:ext>
            </a:extLst>
          </p:cNvPr>
          <p:cNvSpPr/>
          <p:nvPr/>
        </p:nvSpPr>
        <p:spPr>
          <a:xfrm>
            <a:off x="393226" y="5372260"/>
            <a:ext cx="11459713" cy="748795"/>
          </a:xfrm>
          <a:prstGeom prst="rect">
            <a:avLst/>
          </a:prstGeom>
        </p:spPr>
        <p:txBody>
          <a:bodyPr wrap="square">
            <a:spAutoFit/>
          </a:bodyPr>
          <a:lstStyle/>
          <a:p>
            <a:pPr defTabSz="609585" fontAlgn="base">
              <a:spcBef>
                <a:spcPct val="0"/>
              </a:spcBef>
              <a:spcAft>
                <a:spcPct val="0"/>
              </a:spcAft>
            </a:pPr>
            <a:r>
              <a:rPr lang="en-US" sz="2133" dirty="0">
                <a:solidFill>
                  <a:srgbClr val="000000"/>
                </a:solidFill>
                <a:latin typeface="Arial"/>
                <a:ea typeface="ＭＳ Ｐゴシック" pitchFamily="34" charset="-128"/>
              </a:rPr>
              <a:t>A yellow jacket is for single-mode fiber cables and orange (or aqua) for multimode fiber cables</a:t>
            </a:r>
            <a:r>
              <a:rPr lang="en-US" sz="1867" dirty="0">
                <a:solidFill>
                  <a:srgbClr val="000000"/>
                </a:solidFill>
                <a:latin typeface="Arial"/>
                <a:ea typeface="ＭＳ Ｐゴシック" pitchFamily="34" charset="-128"/>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Fiber-Optic Cabling</a:t>
            </a:r>
            <a:br>
              <a:rPr lang="en-US" dirty="0"/>
            </a:br>
            <a:r>
              <a:rPr lang="en-US" sz="3200" dirty="0"/>
              <a:t>Fiber versus Copper</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575962" y="1070526"/>
            <a:ext cx="11040076" cy="975783"/>
          </a:xfrm>
        </p:spPr>
        <p:txBody>
          <a:bodyPr/>
          <a:lstStyle/>
          <a:p>
            <a:pPr algn="l">
              <a:spcBef>
                <a:spcPts val="0"/>
              </a:spcBef>
            </a:pPr>
            <a:r>
              <a:rPr lang="en-US" sz="2133" dirty="0">
                <a:solidFill>
                  <a:srgbClr val="000000"/>
                </a:solidFill>
              </a:rPr>
              <a:t>Optical fiber is primarily used as backbone cabling for high-traffic, point-to-point</a:t>
            </a:r>
          </a:p>
          <a:p>
            <a:pPr algn="l">
              <a:spcBef>
                <a:spcPts val="0"/>
              </a:spcBef>
            </a:pPr>
            <a:r>
              <a:rPr lang="en-US" sz="2133" dirty="0">
                <a:solidFill>
                  <a:srgbClr val="000000"/>
                </a:solidFill>
              </a:rPr>
              <a:t>connections between data distribution facilities and for the interconnection of buildings</a:t>
            </a:r>
          </a:p>
          <a:p>
            <a:pPr algn="l">
              <a:spcBef>
                <a:spcPts val="0"/>
              </a:spcBef>
            </a:pPr>
            <a:r>
              <a:rPr lang="en-US" sz="2133" dirty="0">
                <a:solidFill>
                  <a:srgbClr val="000000"/>
                </a:solidFill>
              </a:rPr>
              <a:t>in multi-building campuses.</a:t>
            </a:r>
          </a:p>
          <a:p>
            <a:pPr algn="l"/>
            <a:endParaRPr lang="en-US" sz="2133" dirty="0">
              <a:solidFill>
                <a:srgbClr val="000000"/>
              </a:solidFill>
            </a:endParaRPr>
          </a:p>
          <a:p>
            <a:pPr algn="l"/>
            <a:endParaRPr lang="en-US" sz="2133"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3027620120"/>
              </p:ext>
            </p:extLst>
          </p:nvPr>
        </p:nvGraphicFramePr>
        <p:xfrm>
          <a:off x="632883" y="2220105"/>
          <a:ext cx="11040076" cy="4565264"/>
        </p:xfrm>
        <a:graphic>
          <a:graphicData uri="http://schemas.openxmlformats.org/drawingml/2006/table">
            <a:tbl>
              <a:tblPr firstRow="1" bandRow="1">
                <a:tableStyleId>{5C22544A-7EE6-4342-B048-85BDC9FD1C3A}</a:tableStyleId>
              </a:tblPr>
              <a:tblGrid>
                <a:gridCol w="3421077">
                  <a:extLst>
                    <a:ext uri="{9D8B030D-6E8A-4147-A177-3AD203B41FA5}">
                      <a16:colId xmlns:a16="http://schemas.microsoft.com/office/drawing/2014/main" val="208618587"/>
                    </a:ext>
                  </a:extLst>
                </a:gridCol>
                <a:gridCol w="3608172">
                  <a:extLst>
                    <a:ext uri="{9D8B030D-6E8A-4147-A177-3AD203B41FA5}">
                      <a16:colId xmlns:a16="http://schemas.microsoft.com/office/drawing/2014/main" val="3036265104"/>
                    </a:ext>
                  </a:extLst>
                </a:gridCol>
                <a:gridCol w="4010827">
                  <a:extLst>
                    <a:ext uri="{9D8B030D-6E8A-4147-A177-3AD203B41FA5}">
                      <a16:colId xmlns:a16="http://schemas.microsoft.com/office/drawing/2014/main" val="1572155159"/>
                    </a:ext>
                  </a:extLst>
                </a:gridCol>
              </a:tblGrid>
              <a:tr h="637264">
                <a:tc>
                  <a:txBody>
                    <a:bodyPr/>
                    <a:lstStyle/>
                    <a:p>
                      <a:pPr algn="l" fontAlgn="ctr"/>
                      <a:r>
                        <a:rPr lang="en-US" sz="1600" b="1" dirty="0">
                          <a:effectLst/>
                        </a:rPr>
                        <a:t>Implementation Issues</a:t>
                      </a:r>
                      <a:endParaRPr lang="en-US" sz="1600" dirty="0">
                        <a:effectLst/>
                      </a:endParaRPr>
                    </a:p>
                  </a:txBody>
                  <a:tcPr marL="63500" marR="63500" marT="63500" marB="63500" anchor="ctr"/>
                </a:tc>
                <a:tc>
                  <a:txBody>
                    <a:bodyPr/>
                    <a:lstStyle/>
                    <a:p>
                      <a:pPr algn="l" fontAlgn="ctr"/>
                      <a:r>
                        <a:rPr lang="en-US" sz="1600" b="1" dirty="0">
                          <a:effectLst/>
                        </a:rPr>
                        <a:t>UTP Cabling</a:t>
                      </a:r>
                      <a:endParaRPr lang="en-US" sz="1600" dirty="0">
                        <a:effectLst/>
                      </a:endParaRPr>
                    </a:p>
                  </a:txBody>
                  <a:tcPr marL="63500" marR="63500" marT="63500" marB="63500" anchor="ctr"/>
                </a:tc>
                <a:tc>
                  <a:txBody>
                    <a:bodyPr/>
                    <a:lstStyle/>
                    <a:p>
                      <a:pPr algn="l" fontAlgn="ctr"/>
                      <a:r>
                        <a:rPr lang="en-US" sz="1600" b="1" dirty="0">
                          <a:effectLst/>
                        </a:rPr>
                        <a:t>Fiber-Optic Cabling</a:t>
                      </a:r>
                      <a:endParaRPr lang="en-US" sz="1600" dirty="0">
                        <a:effectLst/>
                      </a:endParaRPr>
                    </a:p>
                  </a:txBody>
                  <a:tcPr marL="63500" marR="63500" marT="63500" marB="63500" anchor="ctr"/>
                </a:tc>
                <a:extLst>
                  <a:ext uri="{0D108BD9-81ED-4DB2-BD59-A6C34878D82A}">
                    <a16:rowId xmlns:a16="http://schemas.microsoft.com/office/drawing/2014/main" val="2863137053"/>
                  </a:ext>
                </a:extLst>
              </a:tr>
              <a:tr h="364151">
                <a:tc>
                  <a:txBody>
                    <a:bodyPr/>
                    <a:lstStyle/>
                    <a:p>
                      <a:pPr fontAlgn="ctr"/>
                      <a:r>
                        <a:rPr lang="en-US" sz="1600" b="0" dirty="0">
                          <a:solidFill>
                            <a:srgbClr val="000000"/>
                          </a:solidFill>
                          <a:effectLst/>
                        </a:rPr>
                        <a:t>Bandwidth supported</a:t>
                      </a:r>
                    </a:p>
                  </a:txBody>
                  <a:tcPr marL="63500" marR="63500" marT="63500" marB="63500" anchor="ctr"/>
                </a:tc>
                <a:tc>
                  <a:txBody>
                    <a:bodyPr/>
                    <a:lstStyle/>
                    <a:p>
                      <a:pPr fontAlgn="ctr"/>
                      <a:r>
                        <a:rPr lang="en-US" sz="1600" b="0" dirty="0">
                          <a:solidFill>
                            <a:srgbClr val="000000"/>
                          </a:solidFill>
                          <a:effectLst/>
                        </a:rPr>
                        <a:t>10 Mb/s - 10 Gb/s</a:t>
                      </a:r>
                    </a:p>
                  </a:txBody>
                  <a:tcPr marL="63500" marR="63500" marT="63500" marB="63500" anchor="ctr"/>
                </a:tc>
                <a:tc>
                  <a:txBody>
                    <a:bodyPr/>
                    <a:lstStyle/>
                    <a:p>
                      <a:pPr fontAlgn="ctr"/>
                      <a:r>
                        <a:rPr lang="en-US" sz="1600" b="0" dirty="0">
                          <a:solidFill>
                            <a:srgbClr val="000000"/>
                          </a:solidFill>
                          <a:effectLst/>
                        </a:rPr>
                        <a:t>10 Mb/s - 100 Gb/s</a:t>
                      </a:r>
                    </a:p>
                  </a:txBody>
                  <a:tcPr marL="63500" marR="63500" marT="63500" marB="63500" anchor="ctr"/>
                </a:tc>
                <a:extLst>
                  <a:ext uri="{0D108BD9-81ED-4DB2-BD59-A6C34878D82A}">
                    <a16:rowId xmlns:a16="http://schemas.microsoft.com/office/drawing/2014/main" val="3114237156"/>
                  </a:ext>
                </a:extLst>
              </a:tr>
              <a:tr h="637264">
                <a:tc>
                  <a:txBody>
                    <a:bodyPr/>
                    <a:lstStyle/>
                    <a:p>
                      <a:pPr fontAlgn="ctr"/>
                      <a:r>
                        <a:rPr lang="en-US" sz="1600" b="0" dirty="0">
                          <a:solidFill>
                            <a:srgbClr val="000000"/>
                          </a:solidFill>
                          <a:effectLst/>
                        </a:rPr>
                        <a:t>Distance</a:t>
                      </a:r>
                    </a:p>
                  </a:txBody>
                  <a:tcPr marL="63500" marR="63500" marT="63500" marB="63500" anchor="ctr"/>
                </a:tc>
                <a:tc>
                  <a:txBody>
                    <a:bodyPr/>
                    <a:lstStyle/>
                    <a:p>
                      <a:pPr fontAlgn="ctr"/>
                      <a:r>
                        <a:rPr lang="en-US" sz="1600" b="0" dirty="0">
                          <a:solidFill>
                            <a:srgbClr val="000000"/>
                          </a:solidFill>
                          <a:effectLst/>
                        </a:rPr>
                        <a:t>Relatively short (1 - 100 meters)</a:t>
                      </a:r>
                    </a:p>
                  </a:txBody>
                  <a:tcPr marL="63500" marR="63500" marT="63500" marB="63500" anchor="ctr"/>
                </a:tc>
                <a:tc>
                  <a:txBody>
                    <a:bodyPr/>
                    <a:lstStyle/>
                    <a:p>
                      <a:pPr fontAlgn="ctr"/>
                      <a:r>
                        <a:rPr lang="en-US" sz="1600" b="0" dirty="0">
                          <a:solidFill>
                            <a:srgbClr val="000000"/>
                          </a:solidFill>
                          <a:effectLst/>
                        </a:rPr>
                        <a:t>Relatively long ( 1 - 100,000 meters)</a:t>
                      </a:r>
                    </a:p>
                  </a:txBody>
                  <a:tcPr marL="63500" marR="63500" marT="63500" marB="63500" anchor="ctr"/>
                </a:tc>
                <a:extLst>
                  <a:ext uri="{0D108BD9-81ED-4DB2-BD59-A6C34878D82A}">
                    <a16:rowId xmlns:a16="http://schemas.microsoft.com/office/drawing/2014/main" val="2135285250"/>
                  </a:ext>
                </a:extLst>
              </a:tr>
              <a:tr h="637264">
                <a:tc>
                  <a:txBody>
                    <a:bodyPr/>
                    <a:lstStyle/>
                    <a:p>
                      <a:pPr fontAlgn="ctr"/>
                      <a:r>
                        <a:rPr lang="en-US" sz="1600" b="0" dirty="0">
                          <a:solidFill>
                            <a:srgbClr val="000000"/>
                          </a:solidFill>
                          <a:effectLst/>
                        </a:rPr>
                        <a:t>Immunity to EMI and RFI</a:t>
                      </a:r>
                    </a:p>
                  </a:txBody>
                  <a:tcPr marL="63500" marR="63500" marT="63500" marB="63500" anchor="ctr"/>
                </a:tc>
                <a:tc>
                  <a:txBody>
                    <a:bodyPr/>
                    <a:lstStyle/>
                    <a:p>
                      <a:pPr fontAlgn="ctr"/>
                      <a:r>
                        <a:rPr lang="en-US" sz="1600" b="0" dirty="0">
                          <a:solidFill>
                            <a:srgbClr val="000000"/>
                          </a:solidFill>
                          <a:effectLst/>
                        </a:rPr>
                        <a:t>Low</a:t>
                      </a:r>
                    </a:p>
                  </a:txBody>
                  <a:tcPr marL="63500" marR="63500" marT="63500" marB="63500" anchor="ctr"/>
                </a:tc>
                <a:tc>
                  <a:txBody>
                    <a:bodyPr/>
                    <a:lstStyle/>
                    <a:p>
                      <a:pPr fontAlgn="ctr"/>
                      <a:r>
                        <a:rPr lang="en-US" sz="1600" b="0" dirty="0">
                          <a:solidFill>
                            <a:srgbClr val="000000"/>
                          </a:solidFill>
                          <a:effectLst/>
                        </a:rPr>
                        <a:t>High (Completely immune)</a:t>
                      </a:r>
                    </a:p>
                  </a:txBody>
                  <a:tcPr marL="63500" marR="63500" marT="63500" marB="63500" anchor="ctr"/>
                </a:tc>
                <a:extLst>
                  <a:ext uri="{0D108BD9-81ED-4DB2-BD59-A6C34878D82A}">
                    <a16:rowId xmlns:a16="http://schemas.microsoft.com/office/drawing/2014/main" val="2960717250"/>
                  </a:ext>
                </a:extLst>
              </a:tr>
              <a:tr h="637264">
                <a:tc>
                  <a:txBody>
                    <a:bodyPr/>
                    <a:lstStyle/>
                    <a:p>
                      <a:pPr fontAlgn="ctr"/>
                      <a:r>
                        <a:rPr lang="en-US" sz="1600" b="0" dirty="0">
                          <a:solidFill>
                            <a:srgbClr val="000000"/>
                          </a:solidFill>
                          <a:effectLst/>
                        </a:rPr>
                        <a:t>Immunity to electrical hazards</a:t>
                      </a:r>
                    </a:p>
                  </a:txBody>
                  <a:tcPr marL="63500" marR="63500" marT="63500" marB="63500" anchor="ctr"/>
                </a:tc>
                <a:tc>
                  <a:txBody>
                    <a:bodyPr/>
                    <a:lstStyle/>
                    <a:p>
                      <a:pPr fontAlgn="ctr"/>
                      <a:r>
                        <a:rPr lang="en-US" sz="1600" b="0" dirty="0">
                          <a:solidFill>
                            <a:srgbClr val="000000"/>
                          </a:solidFill>
                          <a:effectLst/>
                        </a:rPr>
                        <a:t>Low</a:t>
                      </a:r>
                    </a:p>
                  </a:txBody>
                  <a:tcPr marL="63500" marR="63500" marT="63500" marB="63500" anchor="ctr"/>
                </a:tc>
                <a:tc>
                  <a:txBody>
                    <a:bodyPr/>
                    <a:lstStyle/>
                    <a:p>
                      <a:pPr fontAlgn="ctr"/>
                      <a:r>
                        <a:rPr lang="en-US" sz="1600" b="0" dirty="0">
                          <a:solidFill>
                            <a:srgbClr val="000000"/>
                          </a:solidFill>
                          <a:effectLst/>
                        </a:rPr>
                        <a:t>High (Completely immune)</a:t>
                      </a:r>
                    </a:p>
                  </a:txBody>
                  <a:tcPr marL="63500" marR="63500" marT="63500" marB="63500" anchor="ctr"/>
                </a:tc>
                <a:extLst>
                  <a:ext uri="{0D108BD9-81ED-4DB2-BD59-A6C34878D82A}">
                    <a16:rowId xmlns:a16="http://schemas.microsoft.com/office/drawing/2014/main" val="2027643397"/>
                  </a:ext>
                </a:extLst>
              </a:tr>
              <a:tr h="637264">
                <a:tc>
                  <a:txBody>
                    <a:bodyPr/>
                    <a:lstStyle/>
                    <a:p>
                      <a:pPr fontAlgn="ctr"/>
                      <a:r>
                        <a:rPr lang="en-US" sz="1600" b="0" dirty="0">
                          <a:solidFill>
                            <a:srgbClr val="000000"/>
                          </a:solidFill>
                          <a:effectLst/>
                        </a:rPr>
                        <a:t>Media and connector costs</a:t>
                      </a:r>
                    </a:p>
                  </a:txBody>
                  <a:tcPr marL="63500" marR="63500" marT="63500" marB="63500" anchor="ctr"/>
                </a:tc>
                <a:tc>
                  <a:txBody>
                    <a:bodyPr/>
                    <a:lstStyle/>
                    <a:p>
                      <a:pPr fontAlgn="ctr"/>
                      <a:r>
                        <a:rPr lang="en-US" sz="1600" b="0" dirty="0">
                          <a:solidFill>
                            <a:srgbClr val="000000"/>
                          </a:solidFill>
                          <a:effectLst/>
                        </a:rPr>
                        <a:t>Lowest</a:t>
                      </a:r>
                    </a:p>
                  </a:txBody>
                  <a:tcPr marL="63500" marR="63500" marT="63500" marB="63500" anchor="ctr"/>
                </a:tc>
                <a:tc>
                  <a:txBody>
                    <a:bodyPr/>
                    <a:lstStyle/>
                    <a:p>
                      <a:pPr fontAlgn="ctr"/>
                      <a:r>
                        <a:rPr lang="en-US" sz="1600" b="0" dirty="0">
                          <a:solidFill>
                            <a:srgbClr val="000000"/>
                          </a:solidFill>
                          <a:effectLst/>
                        </a:rPr>
                        <a:t>Highest</a:t>
                      </a:r>
                    </a:p>
                  </a:txBody>
                  <a:tcPr marL="63500" marR="63500" marT="63500" marB="63500" anchor="ctr"/>
                </a:tc>
                <a:extLst>
                  <a:ext uri="{0D108BD9-81ED-4DB2-BD59-A6C34878D82A}">
                    <a16:rowId xmlns:a16="http://schemas.microsoft.com/office/drawing/2014/main" val="4021883645"/>
                  </a:ext>
                </a:extLst>
              </a:tr>
              <a:tr h="637264">
                <a:tc>
                  <a:txBody>
                    <a:bodyPr/>
                    <a:lstStyle/>
                    <a:p>
                      <a:pPr fontAlgn="ctr"/>
                      <a:r>
                        <a:rPr lang="en-US" sz="1600" b="0" dirty="0">
                          <a:solidFill>
                            <a:srgbClr val="000000"/>
                          </a:solidFill>
                          <a:effectLst/>
                        </a:rPr>
                        <a:t>Installation skills required</a:t>
                      </a:r>
                    </a:p>
                  </a:txBody>
                  <a:tcPr marL="63500" marR="63500" marT="63500" marB="63500" anchor="ctr"/>
                </a:tc>
                <a:tc>
                  <a:txBody>
                    <a:bodyPr/>
                    <a:lstStyle/>
                    <a:p>
                      <a:pPr fontAlgn="ctr"/>
                      <a:r>
                        <a:rPr lang="en-US" sz="1600" b="0" dirty="0">
                          <a:solidFill>
                            <a:srgbClr val="000000"/>
                          </a:solidFill>
                          <a:effectLst/>
                        </a:rPr>
                        <a:t>Lowest</a:t>
                      </a:r>
                    </a:p>
                  </a:txBody>
                  <a:tcPr marL="63500" marR="63500" marT="63500" marB="63500" anchor="ctr"/>
                </a:tc>
                <a:tc>
                  <a:txBody>
                    <a:bodyPr/>
                    <a:lstStyle/>
                    <a:p>
                      <a:pPr fontAlgn="ctr"/>
                      <a:r>
                        <a:rPr lang="en-US" sz="1600" b="0" dirty="0">
                          <a:solidFill>
                            <a:srgbClr val="000000"/>
                          </a:solidFill>
                          <a:effectLst/>
                        </a:rPr>
                        <a:t>Highest</a:t>
                      </a:r>
                    </a:p>
                  </a:txBody>
                  <a:tcPr marL="63500" marR="63500" marT="63500" marB="63500" anchor="ctr"/>
                </a:tc>
                <a:extLst>
                  <a:ext uri="{0D108BD9-81ED-4DB2-BD59-A6C34878D82A}">
                    <a16:rowId xmlns:a16="http://schemas.microsoft.com/office/drawing/2014/main" val="1856916499"/>
                  </a:ext>
                </a:extLst>
              </a:tr>
              <a:tr h="364151">
                <a:tc>
                  <a:txBody>
                    <a:bodyPr/>
                    <a:lstStyle/>
                    <a:p>
                      <a:pPr fontAlgn="ctr"/>
                      <a:r>
                        <a:rPr lang="en-US" sz="1600" b="0" dirty="0">
                          <a:solidFill>
                            <a:srgbClr val="000000"/>
                          </a:solidFill>
                          <a:effectLst/>
                        </a:rPr>
                        <a:t>Safety precautions</a:t>
                      </a:r>
                    </a:p>
                  </a:txBody>
                  <a:tcPr marL="63500" marR="63500" marT="63500" marB="63500" anchor="ctr"/>
                </a:tc>
                <a:tc>
                  <a:txBody>
                    <a:bodyPr/>
                    <a:lstStyle/>
                    <a:p>
                      <a:pPr fontAlgn="ctr"/>
                      <a:r>
                        <a:rPr lang="en-US" sz="1600" b="0" dirty="0">
                          <a:solidFill>
                            <a:srgbClr val="000000"/>
                          </a:solidFill>
                          <a:effectLst/>
                        </a:rPr>
                        <a:t>Lowest</a:t>
                      </a:r>
                    </a:p>
                  </a:txBody>
                  <a:tcPr marL="63500" marR="63500" marT="63500" marB="63500" anchor="ctr"/>
                </a:tc>
                <a:tc>
                  <a:txBody>
                    <a:bodyPr/>
                    <a:lstStyle/>
                    <a:p>
                      <a:pPr fontAlgn="ctr"/>
                      <a:r>
                        <a:rPr lang="en-US" sz="1600" b="0" dirty="0">
                          <a:solidFill>
                            <a:srgbClr val="000000"/>
                          </a:solidFill>
                          <a:effectLst/>
                        </a:rPr>
                        <a:t>Highest</a:t>
                      </a:r>
                    </a:p>
                  </a:txBody>
                  <a:tcPr marL="63500" marR="63500" marT="63500" marB="63500"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The Rules</a:t>
            </a:r>
            <a:br>
              <a:rPr lang="en-US" altLang="en-US" dirty="0"/>
            </a:br>
            <a:r>
              <a:rPr lang="en-US" altLang="en-US" dirty="0"/>
              <a:t>Message Delivery Options</a:t>
            </a:r>
          </a:p>
        </p:txBody>
      </p:sp>
      <p:sp>
        <p:nvSpPr>
          <p:cNvPr id="8195" name="Rectangle 6"/>
          <p:cNvSpPr>
            <a:spLocks noGrp="1" noChangeArrowheads="1"/>
          </p:cNvSpPr>
          <p:nvPr>
            <p:ph idx="1"/>
          </p:nvPr>
        </p:nvSpPr>
        <p:spPr>
          <a:xfrm>
            <a:off x="193810" y="1065259"/>
            <a:ext cx="11804381" cy="3003637"/>
          </a:xfrm>
        </p:spPr>
        <p:txBody>
          <a:bodyPr/>
          <a:lstStyle/>
          <a:p>
            <a:pPr marL="0" indent="0">
              <a:buNone/>
            </a:pPr>
            <a:r>
              <a:rPr lang="en-US" sz="2133" dirty="0"/>
              <a:t>Message delivery may one of the following methods: </a:t>
            </a:r>
          </a:p>
          <a:p>
            <a:pPr lvl="1"/>
            <a:r>
              <a:rPr lang="en-US" sz="2133" b="1" dirty="0"/>
              <a:t>Unicast –</a:t>
            </a:r>
            <a:r>
              <a:rPr lang="en-US" sz="2133" dirty="0"/>
              <a:t> one to one communication</a:t>
            </a:r>
          </a:p>
          <a:p>
            <a:pPr lvl="1"/>
            <a:r>
              <a:rPr lang="en-US" sz="2133" b="1" dirty="0"/>
              <a:t>Multicast –</a:t>
            </a:r>
            <a:r>
              <a:rPr lang="en-US" sz="2133" dirty="0"/>
              <a:t> one to many, typically not all</a:t>
            </a:r>
          </a:p>
          <a:p>
            <a:pPr lvl="1"/>
            <a:r>
              <a:rPr lang="en-US" sz="2133" b="1" dirty="0"/>
              <a:t>Broadcast </a:t>
            </a:r>
            <a:r>
              <a:rPr lang="en-US" sz="2133" dirty="0"/>
              <a:t>– one to all</a:t>
            </a:r>
          </a:p>
          <a:p>
            <a:pPr lvl="1"/>
            <a:endParaRPr lang="en-US" sz="2133" dirty="0"/>
          </a:p>
          <a:p>
            <a:pPr marL="0" indent="0">
              <a:buNone/>
            </a:pPr>
            <a:r>
              <a:rPr lang="en-US" sz="2133" b="1" dirty="0"/>
              <a:t>Note: </a:t>
            </a:r>
            <a:r>
              <a:rPr lang="en-US" sz="2133" dirty="0"/>
              <a:t>Broadcasts are used in IPv4 networks, but are not an option for IPv6. Later we will also see “</a:t>
            </a:r>
            <a:r>
              <a:rPr lang="en-US" sz="2133" dirty="0" err="1"/>
              <a:t>Anycast</a:t>
            </a:r>
            <a:r>
              <a:rPr lang="en-US" sz="2133" dirty="0"/>
              <a:t>” as an additional delivery option for IPv6.</a:t>
            </a:r>
          </a:p>
          <a:p>
            <a:pPr marL="0" indent="0">
              <a:buNone/>
            </a:pP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33" y="4227907"/>
            <a:ext cx="2403020" cy="1793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157" y="4227907"/>
            <a:ext cx="2457519" cy="1793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3150" y="4227906"/>
            <a:ext cx="2485765" cy="1793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997181"/>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Wireless Media</a:t>
            </a:r>
            <a:br>
              <a:rPr lang="en-US" dirty="0"/>
            </a:br>
            <a:r>
              <a:rPr lang="en-US" sz="3200" dirty="0"/>
              <a:t>Properties of Wireless Media</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632883" y="975783"/>
            <a:ext cx="11040076" cy="5245908"/>
          </a:xfrm>
        </p:spPr>
        <p:txBody>
          <a:bodyPr/>
          <a:lstStyle/>
          <a:p>
            <a:pPr marL="0" indent="0" algn="l"/>
            <a:r>
              <a:rPr lang="en-US" sz="24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2400" dirty="0">
              <a:solidFill>
                <a:srgbClr val="000000"/>
              </a:solidFill>
            </a:endParaRPr>
          </a:p>
          <a:p>
            <a:pPr marL="0" indent="0" algn="l"/>
            <a:r>
              <a:rPr lang="en-US" sz="2400" dirty="0">
                <a:solidFill>
                  <a:srgbClr val="000000"/>
                </a:solidFill>
              </a:rPr>
              <a:t>Some of the limitations of wireless:</a:t>
            </a:r>
          </a:p>
          <a:p>
            <a:pPr marL="478435" lvl="1" indent="-380990">
              <a:buFont typeface="Arial" panose="020B0604020202020204" pitchFamily="34" charset="0"/>
              <a:buChar char="•"/>
            </a:pPr>
            <a:r>
              <a:rPr lang="en-US" sz="2133" b="1" dirty="0">
                <a:solidFill>
                  <a:srgbClr val="000000"/>
                </a:solidFill>
              </a:rPr>
              <a:t>Coverage area</a:t>
            </a:r>
            <a:r>
              <a:rPr lang="en-US" sz="2133" dirty="0">
                <a:solidFill>
                  <a:srgbClr val="000000"/>
                </a:solidFill>
              </a:rPr>
              <a:t> - Effective coverage can be significantly impacted by the physical characteristics of the deployment location.</a:t>
            </a:r>
          </a:p>
          <a:p>
            <a:pPr marL="478435" lvl="1" indent="-380990">
              <a:buFont typeface="Arial" panose="020B0604020202020204" pitchFamily="34" charset="0"/>
              <a:buChar char="•"/>
            </a:pPr>
            <a:r>
              <a:rPr lang="en-US" sz="2133" b="1" dirty="0">
                <a:solidFill>
                  <a:srgbClr val="000000"/>
                </a:solidFill>
              </a:rPr>
              <a:t>Interference</a:t>
            </a:r>
            <a:r>
              <a:rPr lang="en-US" sz="2133" dirty="0">
                <a:solidFill>
                  <a:srgbClr val="000000"/>
                </a:solidFill>
              </a:rPr>
              <a:t> - Wireless is susceptible to interference and can be disrupted by many common devices.</a:t>
            </a:r>
          </a:p>
          <a:p>
            <a:pPr marL="478435" lvl="1" indent="-380990">
              <a:buFont typeface="Arial" panose="020B0604020202020204" pitchFamily="34" charset="0"/>
              <a:buChar char="•"/>
            </a:pPr>
            <a:r>
              <a:rPr lang="en-US" sz="2133" b="1" dirty="0">
                <a:solidFill>
                  <a:srgbClr val="000000"/>
                </a:solidFill>
              </a:rPr>
              <a:t>Security</a:t>
            </a:r>
            <a:r>
              <a:rPr lang="en-US" sz="2133" dirty="0">
                <a:solidFill>
                  <a:srgbClr val="000000"/>
                </a:solidFill>
              </a:rPr>
              <a:t> - Wireless communication coverage requires no access to a physical strand of media, so anyone can gain access to the transmission.</a:t>
            </a:r>
          </a:p>
          <a:p>
            <a:pPr marL="478435" lvl="1" indent="-380990">
              <a:buFont typeface="Arial" panose="020B0604020202020204" pitchFamily="34" charset="0"/>
              <a:buChar char="•"/>
            </a:pPr>
            <a:r>
              <a:rPr lang="en-US" sz="2133" b="1" dirty="0">
                <a:solidFill>
                  <a:srgbClr val="000000"/>
                </a:solidFill>
              </a:rPr>
              <a:t>Shared medium</a:t>
            </a:r>
            <a:r>
              <a:rPr lang="en-US" sz="2133"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Wireless Media</a:t>
            </a:r>
            <a:br>
              <a:rPr lang="en-US" dirty="0"/>
            </a:br>
            <a:r>
              <a:rPr lang="en-US" sz="3200" dirty="0"/>
              <a:t>Types of Wireless Media</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632884" y="875231"/>
            <a:ext cx="11232321" cy="5459583"/>
          </a:xfrm>
        </p:spPr>
        <p:txBody>
          <a:bodyPr/>
          <a:lstStyle/>
          <a:p>
            <a:pPr marL="0" algn="l">
              <a:spcBef>
                <a:spcPts val="0"/>
              </a:spcBef>
            </a:pPr>
            <a:r>
              <a:rPr lang="en-US" sz="2133" dirty="0">
                <a:solidFill>
                  <a:srgbClr val="000000"/>
                </a:solidFill>
              </a:rPr>
              <a:t>The IEEE and telecommunications industry standards for wireless data communications</a:t>
            </a:r>
          </a:p>
          <a:p>
            <a:pPr marL="0" algn="l">
              <a:spcBef>
                <a:spcPts val="0"/>
              </a:spcBef>
            </a:pPr>
            <a:r>
              <a:rPr lang="en-US" sz="2133" dirty="0">
                <a:solidFill>
                  <a:srgbClr val="000000"/>
                </a:solidFill>
              </a:rPr>
              <a:t>cover both the data link and physical layers. In each of these standards, physical layer</a:t>
            </a:r>
          </a:p>
          <a:p>
            <a:pPr marL="0" algn="l">
              <a:spcBef>
                <a:spcPts val="0"/>
              </a:spcBef>
            </a:pPr>
            <a:r>
              <a:rPr lang="en-US" sz="2133" dirty="0">
                <a:solidFill>
                  <a:srgbClr val="000000"/>
                </a:solidFill>
              </a:rPr>
              <a:t>specifications dictate:</a:t>
            </a:r>
          </a:p>
          <a:p>
            <a:pPr marL="380990" indent="-380990" algn="l">
              <a:buFont typeface="Arial" panose="020B0604020202020204" pitchFamily="34" charset="0"/>
              <a:buChar char="•"/>
            </a:pPr>
            <a:r>
              <a:rPr lang="en-US" sz="2000" dirty="0">
                <a:solidFill>
                  <a:srgbClr val="000000"/>
                </a:solidFill>
              </a:rPr>
              <a:t>Data to radio signal encoding methods</a:t>
            </a:r>
          </a:p>
          <a:p>
            <a:pPr marL="380990" indent="-380990" algn="l">
              <a:buFont typeface="Arial" panose="020B0604020202020204" pitchFamily="34" charset="0"/>
              <a:buChar char="•"/>
            </a:pPr>
            <a:r>
              <a:rPr lang="en-US" sz="2000" dirty="0">
                <a:solidFill>
                  <a:srgbClr val="000000"/>
                </a:solidFill>
              </a:rPr>
              <a:t>Frequency and power of transmission</a:t>
            </a:r>
          </a:p>
          <a:p>
            <a:pPr marL="380990" indent="-380990" algn="l">
              <a:buFont typeface="Arial" panose="020B0604020202020204" pitchFamily="34" charset="0"/>
              <a:buChar char="•"/>
            </a:pPr>
            <a:r>
              <a:rPr lang="en-US" sz="2000" dirty="0">
                <a:solidFill>
                  <a:srgbClr val="000000"/>
                </a:solidFill>
              </a:rPr>
              <a:t>Signal reception and decoding requirements</a:t>
            </a:r>
          </a:p>
          <a:p>
            <a:pPr marL="380990" indent="-380990" algn="l">
              <a:buFont typeface="Arial" panose="020B0604020202020204" pitchFamily="34" charset="0"/>
              <a:buChar char="•"/>
            </a:pPr>
            <a:r>
              <a:rPr lang="en-US" sz="2000" dirty="0">
                <a:solidFill>
                  <a:srgbClr val="000000"/>
                </a:solidFill>
              </a:rPr>
              <a:t>Antenna design and construction</a:t>
            </a:r>
          </a:p>
          <a:p>
            <a:pPr algn="l"/>
            <a:endParaRPr lang="en-US" sz="2133" dirty="0">
              <a:solidFill>
                <a:srgbClr val="000000"/>
              </a:solidFill>
            </a:endParaRPr>
          </a:p>
          <a:p>
            <a:pPr algn="l"/>
            <a:r>
              <a:rPr lang="en-US" sz="2133" dirty="0">
                <a:solidFill>
                  <a:srgbClr val="000000"/>
                </a:solidFill>
              </a:rPr>
              <a:t>Wireless Standards:</a:t>
            </a:r>
          </a:p>
          <a:p>
            <a:pPr marL="380990" indent="-380990" algn="l">
              <a:buFont typeface="Arial" panose="020B0604020202020204" pitchFamily="34" charset="0"/>
              <a:buChar char="•"/>
            </a:pPr>
            <a:r>
              <a:rPr lang="en-US" sz="2000" b="1" dirty="0">
                <a:solidFill>
                  <a:srgbClr val="000000"/>
                </a:solidFill>
              </a:rPr>
              <a:t>Wi-Fi (IEEE 802.11) </a:t>
            </a:r>
            <a:r>
              <a:rPr lang="en-US" sz="2000" dirty="0">
                <a:solidFill>
                  <a:srgbClr val="000000"/>
                </a:solidFill>
              </a:rPr>
              <a:t>- Wireless LAN (WLAN) technology</a:t>
            </a:r>
          </a:p>
          <a:p>
            <a:pPr marL="380990" indent="-380990" algn="l">
              <a:buFont typeface="Arial" panose="020B0604020202020204" pitchFamily="34" charset="0"/>
              <a:buChar char="•"/>
            </a:pPr>
            <a:r>
              <a:rPr lang="en-US" sz="2000" b="1" dirty="0">
                <a:solidFill>
                  <a:srgbClr val="000000"/>
                </a:solidFill>
              </a:rPr>
              <a:t>Bluetooth (IEEE 802.15) </a:t>
            </a:r>
            <a:r>
              <a:rPr lang="en-US" sz="2000" dirty="0">
                <a:solidFill>
                  <a:srgbClr val="000000"/>
                </a:solidFill>
              </a:rPr>
              <a:t>- Wireless Personal Area network (WPAN) standard</a:t>
            </a:r>
          </a:p>
          <a:p>
            <a:pPr marL="380990" indent="-380990" algn="l">
              <a:buFont typeface="Arial" panose="020B0604020202020204" pitchFamily="34" charset="0"/>
              <a:buChar char="•"/>
            </a:pPr>
            <a:r>
              <a:rPr lang="en-US" sz="2000" b="1" dirty="0">
                <a:solidFill>
                  <a:srgbClr val="000000"/>
                </a:solidFill>
              </a:rPr>
              <a:t>WiMAX (IEEE 802.16) </a:t>
            </a:r>
            <a:r>
              <a:rPr lang="en-US" sz="2000" dirty="0">
                <a:solidFill>
                  <a:srgbClr val="000000"/>
                </a:solidFill>
              </a:rPr>
              <a:t>- Uses a point-to-multipoint topology to provide broadband wireless access</a:t>
            </a:r>
          </a:p>
          <a:p>
            <a:pPr marL="380990" indent="-380990" algn="l">
              <a:buFont typeface="Arial" panose="020B0604020202020204" pitchFamily="34" charset="0"/>
              <a:buChar char="•"/>
            </a:pPr>
            <a:r>
              <a:rPr lang="en-US" sz="2000" b="1" dirty="0">
                <a:solidFill>
                  <a:srgbClr val="000000"/>
                </a:solidFill>
              </a:rPr>
              <a:t>Zigbee (IEEE 802.15.4) </a:t>
            </a:r>
            <a:r>
              <a:rPr lang="en-US" sz="20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Wireless Media</a:t>
            </a:r>
            <a:br>
              <a:rPr lang="en-US" dirty="0"/>
            </a:br>
            <a:r>
              <a:rPr lang="en-US" sz="3200" dirty="0"/>
              <a:t>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632883" y="1169773"/>
            <a:ext cx="11040076" cy="4725872"/>
          </a:xfrm>
        </p:spPr>
        <p:txBody>
          <a:bodyPr/>
          <a:lstStyle/>
          <a:p>
            <a:pPr marL="0" indent="0" algn="l"/>
            <a:r>
              <a:rPr lang="en-US" sz="2400" dirty="0">
                <a:solidFill>
                  <a:srgbClr val="000000"/>
                </a:solidFill>
              </a:rPr>
              <a:t>In general, a Wireless LAN (WLAN) requires the following devices:</a:t>
            </a:r>
          </a:p>
          <a:p>
            <a:pPr marL="457189" indent="-457189" algn="l">
              <a:buFont typeface="Arial" panose="020B0604020202020204" pitchFamily="34" charset="0"/>
              <a:buChar char="•"/>
            </a:pPr>
            <a:r>
              <a:rPr lang="en-US" sz="2400" b="1" dirty="0">
                <a:solidFill>
                  <a:srgbClr val="000000"/>
                </a:solidFill>
              </a:rPr>
              <a:t>Wireless Access Point (AP) </a:t>
            </a:r>
            <a:r>
              <a:rPr lang="en-US" sz="2400" dirty="0">
                <a:solidFill>
                  <a:srgbClr val="000000"/>
                </a:solidFill>
              </a:rPr>
              <a:t>- Concentrate wireless signals from users and connect to the existing copper-based network infrastructure</a:t>
            </a:r>
          </a:p>
          <a:p>
            <a:pPr marL="457189" indent="-457189" algn="l">
              <a:buFont typeface="Arial" panose="020B0604020202020204" pitchFamily="34" charset="0"/>
              <a:buChar char="•"/>
            </a:pPr>
            <a:r>
              <a:rPr lang="en-US" sz="2400" b="1" dirty="0">
                <a:solidFill>
                  <a:srgbClr val="000000"/>
                </a:solidFill>
              </a:rPr>
              <a:t>Wireless NIC Adapters </a:t>
            </a:r>
            <a:r>
              <a:rPr lang="en-US" sz="2400" dirty="0">
                <a:solidFill>
                  <a:srgbClr val="000000"/>
                </a:solidFill>
              </a:rPr>
              <a:t>- Provide wireless communications capability to network hosts</a:t>
            </a:r>
          </a:p>
          <a:p>
            <a:pPr marL="0" indent="0" algn="l"/>
            <a:endParaRPr lang="en-US" sz="2400" dirty="0">
              <a:solidFill>
                <a:srgbClr val="000000"/>
              </a:solidFill>
            </a:endParaRPr>
          </a:p>
          <a:p>
            <a:pPr marL="0" indent="0" algn="l"/>
            <a:r>
              <a:rPr lang="en-US" sz="2400" dirty="0">
                <a:solidFill>
                  <a:srgbClr val="000000"/>
                </a:solidFill>
              </a:rPr>
              <a:t>There are a number of WLAN standards. When purchasing WLAN equipment, ensure compatibility, and interoperability.</a:t>
            </a:r>
          </a:p>
          <a:p>
            <a:pPr marL="0" indent="0" algn="l"/>
            <a:endParaRPr lang="en-US" sz="2400" dirty="0">
              <a:solidFill>
                <a:srgbClr val="000000"/>
              </a:solidFill>
            </a:endParaRPr>
          </a:p>
          <a:p>
            <a:pPr marL="0" indent="0" algn="l"/>
            <a:r>
              <a:rPr lang="en-US" sz="24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10.2 Device Discovery with LLDP</a:t>
            </a:r>
          </a:p>
        </p:txBody>
      </p:sp>
    </p:spTree>
    <p:custDataLst>
      <p:tags r:id="rId1"/>
    </p:custDataLst>
    <p:extLst>
      <p:ext uri="{BB962C8B-B14F-4D97-AF65-F5344CB8AC3E}">
        <p14:creationId xmlns:p14="http://schemas.microsoft.com/office/powerpoint/2010/main" val="3572206031"/>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Device Discovery with LLDP</a:t>
            </a:r>
            <a:br>
              <a:rPr lang="en-US" dirty="0"/>
            </a:br>
            <a:r>
              <a:rPr lang="en-US" sz="3200" dirty="0"/>
              <a:t>LLDP Overview</a:t>
            </a:r>
          </a:p>
        </p:txBody>
      </p:sp>
      <p:sp>
        <p:nvSpPr>
          <p:cNvPr id="4" name="Content Placeholder 3">
            <a:extLst>
              <a:ext uri="{FF2B5EF4-FFF2-40B4-BE49-F238E27FC236}">
                <a16:creationId xmlns:a16="http://schemas.microsoft.com/office/drawing/2014/main" id="{1521CBC8-D8F6-764A-933C-E8A847541E00}"/>
              </a:ext>
            </a:extLst>
          </p:cNvPr>
          <p:cNvSpPr>
            <a:spLocks noGrp="1"/>
          </p:cNvSpPr>
          <p:nvPr>
            <p:ph idx="1"/>
          </p:nvPr>
        </p:nvSpPr>
        <p:spPr>
          <a:xfrm>
            <a:off x="632883" y="975783"/>
            <a:ext cx="11040076" cy="1417876"/>
          </a:xfrm>
        </p:spPr>
        <p:txBody>
          <a:bodyPr/>
          <a:lstStyle/>
          <a:p>
            <a:pPr marL="0" indent="0" algn="l"/>
            <a:r>
              <a:rPr lang="en-US" sz="2133" dirty="0">
                <a:solidFill>
                  <a:srgbClr val="000000"/>
                </a:solidFill>
              </a:rPr>
              <a:t>Link Layer Discovery Protocol (LLDP) is a vendor-neutral neighbor discovery protocol similar to CDP. LLDP works with network devices, such as routers, switches, and wireless LAN access points. This protocol advertises its identity and capabilities to other devices and receives the information from a physically-connected Layer 2 device.</a:t>
            </a:r>
          </a:p>
          <a:p>
            <a:pPr marL="457189" indent="-457189" algn="l">
              <a:buFont typeface="Arial" panose="020B0604020202020204" pitchFamily="34" charset="0"/>
              <a:buChar char="•"/>
            </a:pPr>
            <a:endParaRPr lang="en-US" sz="2133" dirty="0">
              <a:solidFill>
                <a:srgbClr val="000000"/>
              </a:solidFill>
            </a:endParaRPr>
          </a:p>
        </p:txBody>
      </p:sp>
      <p:pic>
        <p:nvPicPr>
          <p:cNvPr id="9" name="Picture 8">
            <a:extLst>
              <a:ext uri="{FF2B5EF4-FFF2-40B4-BE49-F238E27FC236}">
                <a16:creationId xmlns:a16="http://schemas.microsoft.com/office/drawing/2014/main" id="{DD96AD08-DA0E-AC4C-BB94-54F8FC3789C7}"/>
              </a:ext>
            </a:extLst>
          </p:cNvPr>
          <p:cNvPicPr>
            <a:picLocks noChangeAspect="1"/>
          </p:cNvPicPr>
          <p:nvPr/>
        </p:nvPicPr>
        <p:blipFill>
          <a:blip r:embed="rId3"/>
          <a:stretch>
            <a:fillRect/>
          </a:stretch>
        </p:blipFill>
        <p:spPr>
          <a:xfrm>
            <a:off x="2252134" y="2624667"/>
            <a:ext cx="7687733" cy="1608667"/>
          </a:xfrm>
          <a:prstGeom prst="rect">
            <a:avLst/>
          </a:prstGeom>
        </p:spPr>
      </p:pic>
    </p:spTree>
    <p:extLst>
      <p:ext uri="{BB962C8B-B14F-4D97-AF65-F5344CB8AC3E}">
        <p14:creationId xmlns:p14="http://schemas.microsoft.com/office/powerpoint/2010/main" val="199366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Device Discovery with LLDP</a:t>
            </a:r>
            <a:br>
              <a:rPr lang="en-US" dirty="0"/>
            </a:br>
            <a:r>
              <a:rPr lang="en-US" sz="3200" dirty="0"/>
              <a:t>Configure and Verify LLDP</a:t>
            </a:r>
          </a:p>
        </p:txBody>
      </p:sp>
      <p:sp>
        <p:nvSpPr>
          <p:cNvPr id="5" name="Content Placeholder 4">
            <a:extLst>
              <a:ext uri="{FF2B5EF4-FFF2-40B4-BE49-F238E27FC236}">
                <a16:creationId xmlns:a16="http://schemas.microsoft.com/office/drawing/2014/main" id="{7C50DC70-2C3D-754B-BF3D-BECB529EC234}"/>
              </a:ext>
            </a:extLst>
          </p:cNvPr>
          <p:cNvSpPr>
            <a:spLocks noGrp="1"/>
          </p:cNvSpPr>
          <p:nvPr>
            <p:ph idx="1"/>
          </p:nvPr>
        </p:nvSpPr>
        <p:spPr>
          <a:xfrm>
            <a:off x="229705" y="975783"/>
            <a:ext cx="11443255" cy="2242339"/>
          </a:xfrm>
        </p:spPr>
        <p:txBody>
          <a:bodyPr/>
          <a:lstStyle/>
          <a:p>
            <a:pPr marL="457189" indent="-457189" algn="l">
              <a:buFont typeface="Arial" panose="020B0604020202020204" pitchFamily="34" charset="0"/>
              <a:buChar char="•"/>
            </a:pPr>
            <a:r>
              <a:rPr lang="en-US" sz="2133" dirty="0">
                <a:solidFill>
                  <a:srgbClr val="000000"/>
                </a:solidFill>
              </a:rPr>
              <a:t>LLDP may be enabled by default. To enable LLDP globally on a Cisco network device, enter the </a:t>
            </a:r>
            <a:r>
              <a:rPr lang="en-US" sz="2133" b="1" dirty="0" err="1">
                <a:solidFill>
                  <a:srgbClr val="000000"/>
                </a:solidFill>
              </a:rPr>
              <a:t>lldp</a:t>
            </a:r>
            <a:r>
              <a:rPr lang="en-US" sz="2133" b="1" dirty="0">
                <a:solidFill>
                  <a:srgbClr val="000000"/>
                </a:solidFill>
              </a:rPr>
              <a:t> run</a:t>
            </a:r>
            <a:r>
              <a:rPr lang="en-US" sz="2133" dirty="0">
                <a:solidFill>
                  <a:srgbClr val="000000"/>
                </a:solidFill>
              </a:rPr>
              <a:t> command in the global config mode. To disable LLDP, enter the </a:t>
            </a:r>
            <a:r>
              <a:rPr lang="en-US" sz="2133" b="1" dirty="0">
                <a:solidFill>
                  <a:srgbClr val="000000"/>
                </a:solidFill>
              </a:rPr>
              <a:t>no </a:t>
            </a:r>
            <a:r>
              <a:rPr lang="en-US" sz="2133" b="1" dirty="0" err="1">
                <a:solidFill>
                  <a:srgbClr val="000000"/>
                </a:solidFill>
              </a:rPr>
              <a:t>lldp</a:t>
            </a:r>
            <a:r>
              <a:rPr lang="en-US" sz="2133" b="1" dirty="0">
                <a:solidFill>
                  <a:srgbClr val="000000"/>
                </a:solidFill>
              </a:rPr>
              <a:t> run</a:t>
            </a:r>
            <a:r>
              <a:rPr lang="en-US" sz="2133" dirty="0">
                <a:solidFill>
                  <a:srgbClr val="000000"/>
                </a:solidFill>
              </a:rPr>
              <a:t> command in the global config mode.</a:t>
            </a:r>
          </a:p>
          <a:p>
            <a:pPr marL="457189" indent="-457189" algn="l">
              <a:buFont typeface="Arial" panose="020B0604020202020204" pitchFamily="34" charset="0"/>
              <a:buChar char="•"/>
            </a:pPr>
            <a:r>
              <a:rPr lang="en-US" sz="2133" dirty="0">
                <a:solidFill>
                  <a:srgbClr val="000000"/>
                </a:solidFill>
              </a:rPr>
              <a:t>LLDP can be configured on specific interfaces. However, LLDP must be configured separately to transmit and receive LLDP packets.</a:t>
            </a:r>
          </a:p>
          <a:p>
            <a:pPr marL="457189" indent="-457189" algn="l">
              <a:buFont typeface="Arial" panose="020B0604020202020204" pitchFamily="34" charset="0"/>
              <a:buChar char="•"/>
            </a:pPr>
            <a:r>
              <a:rPr lang="en-US" sz="2133" dirty="0">
                <a:solidFill>
                  <a:srgbClr val="000000"/>
                </a:solidFill>
              </a:rPr>
              <a:t>To verify LLDP is enabled, enter the </a:t>
            </a:r>
            <a:r>
              <a:rPr lang="en-US" sz="2133" b="1" dirty="0">
                <a:solidFill>
                  <a:srgbClr val="000000"/>
                </a:solidFill>
              </a:rPr>
              <a:t>show </a:t>
            </a:r>
            <a:r>
              <a:rPr lang="en-US" sz="2133" b="1" dirty="0" err="1">
                <a:solidFill>
                  <a:srgbClr val="000000"/>
                </a:solidFill>
              </a:rPr>
              <a:t>lldp</a:t>
            </a:r>
            <a:r>
              <a:rPr lang="en-US" sz="2133" dirty="0">
                <a:solidFill>
                  <a:srgbClr val="000000"/>
                </a:solidFill>
              </a:rPr>
              <a:t> command in privileged EXEC mode.</a:t>
            </a:r>
          </a:p>
          <a:p>
            <a:pPr marL="457189" indent="-457189" algn="l">
              <a:buFont typeface="Arial" panose="020B0604020202020204" pitchFamily="34" charset="0"/>
              <a:buChar char="•"/>
            </a:pPr>
            <a:endParaRPr lang="en-US" sz="2133" dirty="0">
              <a:solidFill>
                <a:srgbClr val="000000"/>
              </a:solidFill>
            </a:endParaRPr>
          </a:p>
        </p:txBody>
      </p:sp>
      <p:sp>
        <p:nvSpPr>
          <p:cNvPr id="6" name="Rectangle 5">
            <a:extLst>
              <a:ext uri="{FF2B5EF4-FFF2-40B4-BE49-F238E27FC236}">
                <a16:creationId xmlns:a16="http://schemas.microsoft.com/office/drawing/2014/main" id="{2062C1EF-305D-3148-8E4D-A7457923E797}"/>
              </a:ext>
            </a:extLst>
          </p:cNvPr>
          <p:cNvSpPr/>
          <p:nvPr/>
        </p:nvSpPr>
        <p:spPr>
          <a:xfrm>
            <a:off x="1113588" y="3218121"/>
            <a:ext cx="9964825" cy="3293209"/>
          </a:xfrm>
          <a:prstGeom prst="rect">
            <a:avLst/>
          </a:prstGeom>
          <a:solidFill>
            <a:srgbClr val="000000"/>
          </a:solidFill>
        </p:spPr>
        <p:txBody>
          <a:bodyPr wrap="square">
            <a:spAutoFit/>
          </a:bodyPr>
          <a:lstStyle/>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Switch# </a:t>
            </a:r>
            <a:r>
              <a:rPr lang="en-US" sz="1600" b="1" dirty="0">
                <a:solidFill>
                  <a:srgbClr val="FFFFFF"/>
                </a:solidFill>
                <a:latin typeface="Courier New" panose="02070309020205020404" pitchFamily="49" charset="0"/>
                <a:ea typeface="ＭＳ Ｐゴシック" pitchFamily="34" charset="-128"/>
              </a:rPr>
              <a:t>conf t</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Enter configuration commands, one per line. End with CNTL/Z.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Switch(config)# </a:t>
            </a:r>
            <a:r>
              <a:rPr lang="en-US" sz="1600" b="1" dirty="0" err="1">
                <a:solidFill>
                  <a:srgbClr val="FFFFFF"/>
                </a:solidFill>
                <a:latin typeface="Courier New" panose="02070309020205020404" pitchFamily="49" charset="0"/>
                <a:ea typeface="ＭＳ Ｐゴシック" pitchFamily="34" charset="-128"/>
              </a:rPr>
              <a:t>lldp</a:t>
            </a:r>
            <a:r>
              <a:rPr lang="en-US" sz="1600" b="1" dirty="0">
                <a:solidFill>
                  <a:srgbClr val="FFFFFF"/>
                </a:solidFill>
                <a:latin typeface="Courier New" panose="02070309020205020404" pitchFamily="49" charset="0"/>
                <a:ea typeface="ＭＳ Ｐゴシック" pitchFamily="34" charset="-128"/>
              </a:rPr>
              <a:t> run</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Switch(config)# </a:t>
            </a:r>
            <a:r>
              <a:rPr lang="en-US" sz="1600" b="1" dirty="0">
                <a:solidFill>
                  <a:srgbClr val="FFFFFF"/>
                </a:solidFill>
                <a:latin typeface="Courier New" panose="02070309020205020404" pitchFamily="49" charset="0"/>
                <a:ea typeface="ＭＳ Ｐゴシック" pitchFamily="34" charset="-128"/>
              </a:rPr>
              <a:t>interface </a:t>
            </a:r>
            <a:r>
              <a:rPr lang="en-US" sz="1600" b="1" dirty="0" err="1">
                <a:solidFill>
                  <a:srgbClr val="FFFFFF"/>
                </a:solidFill>
                <a:latin typeface="Courier New" panose="02070309020205020404" pitchFamily="49" charset="0"/>
                <a:ea typeface="ＭＳ Ｐゴシック" pitchFamily="34" charset="-128"/>
              </a:rPr>
              <a:t>gigabitethernet</a:t>
            </a:r>
            <a:r>
              <a:rPr lang="en-US" sz="1600" b="1" dirty="0">
                <a:solidFill>
                  <a:srgbClr val="FFFFFF"/>
                </a:solidFill>
                <a:latin typeface="Courier New" panose="02070309020205020404" pitchFamily="49" charset="0"/>
                <a:ea typeface="ＭＳ Ｐゴシック" pitchFamily="34" charset="-128"/>
              </a:rPr>
              <a:t> 0/1</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Switch(config-if)# </a:t>
            </a:r>
            <a:r>
              <a:rPr lang="en-US" sz="1600" b="1" dirty="0" err="1">
                <a:solidFill>
                  <a:srgbClr val="FFFFFF"/>
                </a:solidFill>
                <a:latin typeface="Courier New" panose="02070309020205020404" pitchFamily="49" charset="0"/>
                <a:ea typeface="ＭＳ Ｐゴシック" pitchFamily="34" charset="-128"/>
              </a:rPr>
              <a:t>lldp</a:t>
            </a:r>
            <a:r>
              <a:rPr lang="en-US" sz="1600" b="1" dirty="0">
                <a:solidFill>
                  <a:srgbClr val="FFFFFF"/>
                </a:solidFill>
                <a:latin typeface="Courier New" panose="02070309020205020404" pitchFamily="49" charset="0"/>
                <a:ea typeface="ＭＳ Ｐゴシック" pitchFamily="34" charset="-128"/>
              </a:rPr>
              <a:t> transmit</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Switch(config-if)# </a:t>
            </a:r>
            <a:r>
              <a:rPr lang="en-US" sz="1600" b="1" dirty="0" err="1">
                <a:solidFill>
                  <a:srgbClr val="FFFFFF"/>
                </a:solidFill>
                <a:latin typeface="Courier New" panose="02070309020205020404" pitchFamily="49" charset="0"/>
                <a:ea typeface="ＭＳ Ｐゴシック" pitchFamily="34" charset="-128"/>
              </a:rPr>
              <a:t>lldp</a:t>
            </a:r>
            <a:r>
              <a:rPr lang="en-US" sz="1600" b="1" dirty="0">
                <a:solidFill>
                  <a:srgbClr val="FFFFFF"/>
                </a:solidFill>
                <a:latin typeface="Courier New" panose="02070309020205020404" pitchFamily="49" charset="0"/>
                <a:ea typeface="ＭＳ Ｐゴシック" pitchFamily="34" charset="-128"/>
              </a:rPr>
              <a:t> receive</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Switch(config-if)# </a:t>
            </a:r>
            <a:r>
              <a:rPr lang="en-US" sz="1600" b="1" dirty="0">
                <a:solidFill>
                  <a:srgbClr val="DFDFDF"/>
                </a:solidFill>
                <a:latin typeface="Courier New" panose="02070309020205020404" pitchFamily="49" charset="0"/>
                <a:ea typeface="ＭＳ Ｐゴシック" pitchFamily="34" charset="-128"/>
              </a:rPr>
              <a:t>end</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Switch# </a:t>
            </a:r>
            <a:r>
              <a:rPr lang="en-US" sz="1600" b="1" dirty="0">
                <a:solidFill>
                  <a:srgbClr val="FFFFFF"/>
                </a:solidFill>
                <a:latin typeface="Courier New" panose="02070309020205020404" pitchFamily="49" charset="0"/>
                <a:ea typeface="ＭＳ Ｐゴシック" pitchFamily="34" charset="-128"/>
              </a:rPr>
              <a:t>show </a:t>
            </a:r>
            <a:r>
              <a:rPr lang="en-US" sz="1600" b="1" dirty="0" err="1">
                <a:solidFill>
                  <a:srgbClr val="FFFFFF"/>
                </a:solidFill>
                <a:latin typeface="Courier New" panose="02070309020205020404" pitchFamily="49" charset="0"/>
                <a:ea typeface="ＭＳ Ｐゴシック" pitchFamily="34" charset="-128"/>
              </a:rPr>
              <a:t>lldp</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Global LLDP Information: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   Status: ACTIVE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   LLDP advertisements are sent every 30 seconds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   LLDP hold time advertised is 120 seconds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   LLDP interface </a:t>
            </a:r>
            <a:r>
              <a:rPr lang="en-US" sz="1600" dirty="0" err="1">
                <a:solidFill>
                  <a:srgbClr val="DFDFDF"/>
                </a:solidFill>
                <a:latin typeface="Courier New" panose="02070309020205020404" pitchFamily="49" charset="0"/>
                <a:ea typeface="ＭＳ Ｐゴシック" pitchFamily="34" charset="-128"/>
              </a:rPr>
              <a:t>reinitialisation</a:t>
            </a:r>
            <a:r>
              <a:rPr lang="en-US" sz="1600" dirty="0">
                <a:solidFill>
                  <a:srgbClr val="DFDFDF"/>
                </a:solidFill>
                <a:latin typeface="Courier New" panose="02070309020205020404" pitchFamily="49" charset="0"/>
                <a:ea typeface="ＭＳ Ｐゴシック" pitchFamily="34" charset="-128"/>
              </a:rPr>
              <a:t> delay is 2 seconds</a:t>
            </a:r>
            <a:endParaRPr lang="en-US" sz="1600" dirty="0">
              <a:solidFill>
                <a:srgbClr val="58585B"/>
              </a:solidFill>
              <a:latin typeface="Arial" charset="0"/>
              <a:ea typeface="ＭＳ Ｐゴシック" pitchFamily="34" charset="-128"/>
            </a:endParaRPr>
          </a:p>
        </p:txBody>
      </p:sp>
    </p:spTree>
    <p:extLst>
      <p:ext uri="{BB962C8B-B14F-4D97-AF65-F5344CB8AC3E}">
        <p14:creationId xmlns:p14="http://schemas.microsoft.com/office/powerpoint/2010/main" val="199515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Device Discovery with LLDP</a:t>
            </a:r>
            <a:br>
              <a:rPr lang="en-US" dirty="0"/>
            </a:br>
            <a:r>
              <a:rPr lang="en-US" sz="3200" dirty="0"/>
              <a:t>Discover Devices by Using LLDP</a:t>
            </a:r>
          </a:p>
        </p:txBody>
      </p:sp>
      <p:sp>
        <p:nvSpPr>
          <p:cNvPr id="4" name="Content Placeholder 3">
            <a:extLst>
              <a:ext uri="{FF2B5EF4-FFF2-40B4-BE49-F238E27FC236}">
                <a16:creationId xmlns:a16="http://schemas.microsoft.com/office/drawing/2014/main" id="{4C1EC1CD-6DD7-574D-8005-D12CAA28CC79}"/>
              </a:ext>
            </a:extLst>
          </p:cNvPr>
          <p:cNvSpPr>
            <a:spLocks noGrp="1"/>
          </p:cNvSpPr>
          <p:nvPr>
            <p:ph idx="1"/>
          </p:nvPr>
        </p:nvSpPr>
        <p:spPr>
          <a:xfrm>
            <a:off x="632883" y="975784"/>
            <a:ext cx="11040076" cy="1109227"/>
          </a:xfrm>
        </p:spPr>
        <p:txBody>
          <a:bodyPr/>
          <a:lstStyle/>
          <a:p>
            <a:pPr marL="0" indent="0" algn="l"/>
            <a:r>
              <a:rPr lang="en-US" sz="2133" dirty="0">
                <a:solidFill>
                  <a:srgbClr val="000000"/>
                </a:solidFill>
              </a:rPr>
              <a:t>With LLDP enabled, device neighbors can be discovered by using the </a:t>
            </a:r>
            <a:r>
              <a:rPr lang="en-US" sz="2133" b="1" dirty="0">
                <a:solidFill>
                  <a:srgbClr val="000000"/>
                </a:solidFill>
              </a:rPr>
              <a:t>show </a:t>
            </a:r>
            <a:r>
              <a:rPr lang="en-US" sz="2133" b="1" dirty="0" err="1">
                <a:solidFill>
                  <a:srgbClr val="000000"/>
                </a:solidFill>
              </a:rPr>
              <a:t>lldp</a:t>
            </a:r>
            <a:r>
              <a:rPr lang="en-US" sz="2133" b="1" dirty="0">
                <a:solidFill>
                  <a:srgbClr val="000000"/>
                </a:solidFill>
              </a:rPr>
              <a:t> neighbors</a:t>
            </a:r>
            <a:r>
              <a:rPr lang="en-US" sz="2133" dirty="0">
                <a:solidFill>
                  <a:srgbClr val="000000"/>
                </a:solidFill>
              </a:rPr>
              <a:t> command.</a:t>
            </a:r>
          </a:p>
        </p:txBody>
      </p:sp>
      <p:sp>
        <p:nvSpPr>
          <p:cNvPr id="7" name="Rectangle 6">
            <a:extLst>
              <a:ext uri="{FF2B5EF4-FFF2-40B4-BE49-F238E27FC236}">
                <a16:creationId xmlns:a16="http://schemas.microsoft.com/office/drawing/2014/main" id="{2693DC2F-675D-0A46-87C9-1769C72052B2}"/>
              </a:ext>
            </a:extLst>
          </p:cNvPr>
          <p:cNvSpPr/>
          <p:nvPr/>
        </p:nvSpPr>
        <p:spPr>
          <a:xfrm>
            <a:off x="632883" y="2382561"/>
            <a:ext cx="10494435" cy="2062103"/>
          </a:xfrm>
          <a:prstGeom prst="rect">
            <a:avLst/>
          </a:prstGeom>
          <a:solidFill>
            <a:srgbClr val="000000"/>
          </a:solidFill>
        </p:spPr>
        <p:txBody>
          <a:bodyPr wrap="square">
            <a:spAutoFit/>
          </a:bodyPr>
          <a:lstStyle/>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S1# </a:t>
            </a:r>
            <a:r>
              <a:rPr lang="en-US" sz="1600" b="1" dirty="0">
                <a:solidFill>
                  <a:srgbClr val="FFFFFF"/>
                </a:solidFill>
                <a:latin typeface="Courier New" panose="02070309020205020404" pitchFamily="49" charset="0"/>
                <a:ea typeface="ＭＳ Ｐゴシック" pitchFamily="34" charset="-128"/>
              </a:rPr>
              <a:t>show </a:t>
            </a:r>
            <a:r>
              <a:rPr lang="en-US" sz="1600" b="1" dirty="0" err="1">
                <a:solidFill>
                  <a:srgbClr val="FFFFFF"/>
                </a:solidFill>
                <a:latin typeface="Courier New" panose="02070309020205020404" pitchFamily="49" charset="0"/>
                <a:ea typeface="ＭＳ Ｐゴシック" pitchFamily="34" charset="-128"/>
              </a:rPr>
              <a:t>lldp</a:t>
            </a:r>
            <a:r>
              <a:rPr lang="en-US" sz="1600" b="1" dirty="0">
                <a:solidFill>
                  <a:srgbClr val="FFFFFF"/>
                </a:solidFill>
                <a:latin typeface="Courier New" panose="02070309020205020404" pitchFamily="49" charset="0"/>
                <a:ea typeface="ＭＳ Ｐゴシック" pitchFamily="34" charset="-128"/>
              </a:rPr>
              <a:t> neighbors</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Capability codes: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    (R) Router, (B) Bridge, (T) Telephone, (C) DOCSIS Cable Device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    (W) WLAN Access Point, (P) Repeater, (S) Station, (O) Other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Device ID 	Local </a:t>
            </a:r>
            <a:r>
              <a:rPr lang="en-US" sz="1600" dirty="0" err="1">
                <a:solidFill>
                  <a:srgbClr val="DFDFDF"/>
                </a:solidFill>
                <a:latin typeface="Courier New" panose="02070309020205020404" pitchFamily="49" charset="0"/>
                <a:ea typeface="ＭＳ Ｐゴシック" pitchFamily="34" charset="-128"/>
              </a:rPr>
              <a:t>Intf</a:t>
            </a:r>
            <a:r>
              <a:rPr lang="en-US" sz="1600" dirty="0">
                <a:solidFill>
                  <a:srgbClr val="DFDFDF"/>
                </a:solidFill>
                <a:latin typeface="Courier New" panose="02070309020205020404" pitchFamily="49" charset="0"/>
                <a:ea typeface="ＭＳ Ｐゴシック" pitchFamily="34" charset="-128"/>
              </a:rPr>
              <a:t> 	Hold-time 	Capability 	Port ID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R1 			Fa0/5 		117 			R 			Gi0/0/1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S2 			Fa0/1 		112 			B 			Fa0/1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Total entries displayed: 2</a:t>
            </a:r>
            <a:endParaRPr lang="en-US" sz="1600" dirty="0">
              <a:solidFill>
                <a:srgbClr val="58585B"/>
              </a:solidFill>
              <a:latin typeface="Arial" charset="0"/>
              <a:ea typeface="ＭＳ Ｐゴシック" pitchFamily="34" charset="-128"/>
            </a:endParaRPr>
          </a:p>
        </p:txBody>
      </p:sp>
    </p:spTree>
    <p:extLst>
      <p:ext uri="{BB962C8B-B14F-4D97-AF65-F5344CB8AC3E}">
        <p14:creationId xmlns:p14="http://schemas.microsoft.com/office/powerpoint/2010/main" val="258859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Device Discovery with LLDP</a:t>
            </a:r>
            <a:br>
              <a:rPr lang="en-US" dirty="0"/>
            </a:br>
            <a:r>
              <a:rPr lang="en-US" sz="3200" dirty="0"/>
              <a:t>Discover Devices by Using LLDP (Cont.)</a:t>
            </a:r>
          </a:p>
        </p:txBody>
      </p:sp>
      <p:sp>
        <p:nvSpPr>
          <p:cNvPr id="4" name="Content Placeholder 3">
            <a:extLst>
              <a:ext uri="{FF2B5EF4-FFF2-40B4-BE49-F238E27FC236}">
                <a16:creationId xmlns:a16="http://schemas.microsoft.com/office/drawing/2014/main" id="{4C1EC1CD-6DD7-574D-8005-D12CAA28CC79}"/>
              </a:ext>
            </a:extLst>
          </p:cNvPr>
          <p:cNvSpPr>
            <a:spLocks noGrp="1"/>
          </p:cNvSpPr>
          <p:nvPr>
            <p:ph idx="1"/>
          </p:nvPr>
        </p:nvSpPr>
        <p:spPr>
          <a:xfrm>
            <a:off x="632883" y="975784"/>
            <a:ext cx="11040076" cy="1059945"/>
          </a:xfrm>
        </p:spPr>
        <p:txBody>
          <a:bodyPr/>
          <a:lstStyle/>
          <a:p>
            <a:pPr marL="0" indent="0" algn="l"/>
            <a:r>
              <a:rPr lang="en-US" sz="2133" dirty="0">
                <a:solidFill>
                  <a:srgbClr val="000000"/>
                </a:solidFill>
              </a:rPr>
              <a:t>When more details about the neighbors are needed, the </a:t>
            </a:r>
            <a:r>
              <a:rPr lang="en-US" sz="2133" b="1" dirty="0">
                <a:solidFill>
                  <a:srgbClr val="000000"/>
                </a:solidFill>
              </a:rPr>
              <a:t>show </a:t>
            </a:r>
            <a:r>
              <a:rPr lang="en-US" sz="2133" b="1" dirty="0" err="1">
                <a:solidFill>
                  <a:srgbClr val="000000"/>
                </a:solidFill>
              </a:rPr>
              <a:t>lldp</a:t>
            </a:r>
            <a:r>
              <a:rPr lang="en-US" sz="2133" b="1" dirty="0">
                <a:solidFill>
                  <a:srgbClr val="000000"/>
                </a:solidFill>
              </a:rPr>
              <a:t> neighbors detail</a:t>
            </a:r>
            <a:r>
              <a:rPr lang="en-US" sz="2133" dirty="0">
                <a:solidFill>
                  <a:srgbClr val="000000"/>
                </a:solidFill>
              </a:rPr>
              <a:t> command can provide information, such as the neighbor IOS version, IP address, and device capability.</a:t>
            </a:r>
          </a:p>
        </p:txBody>
      </p:sp>
      <p:sp>
        <p:nvSpPr>
          <p:cNvPr id="2" name="Rectangle 1">
            <a:extLst>
              <a:ext uri="{FF2B5EF4-FFF2-40B4-BE49-F238E27FC236}">
                <a16:creationId xmlns:a16="http://schemas.microsoft.com/office/drawing/2014/main" id="{749130B4-BBF8-BD45-826B-2410FA519AFB}"/>
              </a:ext>
            </a:extLst>
          </p:cNvPr>
          <p:cNvSpPr/>
          <p:nvPr/>
        </p:nvSpPr>
        <p:spPr>
          <a:xfrm>
            <a:off x="632883" y="2168022"/>
            <a:ext cx="10821927" cy="3930371"/>
          </a:xfrm>
          <a:prstGeom prst="rect">
            <a:avLst/>
          </a:prstGeom>
          <a:solidFill>
            <a:srgbClr val="000000"/>
          </a:solidFill>
        </p:spPr>
        <p:txBody>
          <a:bodyPr wrap="square">
            <a:spAutoFit/>
          </a:bodyPr>
          <a:lstStyle/>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S1# </a:t>
            </a:r>
            <a:r>
              <a:rPr lang="en-US" sz="1467" b="1" dirty="0">
                <a:solidFill>
                  <a:srgbClr val="FFFFFF"/>
                </a:solidFill>
                <a:latin typeface="Courier New" panose="02070309020205020404" pitchFamily="49" charset="0"/>
                <a:ea typeface="ＭＳ Ｐゴシック" pitchFamily="34" charset="-128"/>
              </a:rPr>
              <a:t>show </a:t>
            </a:r>
            <a:r>
              <a:rPr lang="en-US" sz="1467" b="1" dirty="0" err="1">
                <a:solidFill>
                  <a:srgbClr val="FFFFFF"/>
                </a:solidFill>
                <a:latin typeface="Courier New" panose="02070309020205020404" pitchFamily="49" charset="0"/>
                <a:ea typeface="ＭＳ Ｐゴシック" pitchFamily="34" charset="-128"/>
              </a:rPr>
              <a:t>lldp</a:t>
            </a:r>
            <a:r>
              <a:rPr lang="en-US" sz="1467" b="1" dirty="0">
                <a:solidFill>
                  <a:srgbClr val="FFFFFF"/>
                </a:solidFill>
                <a:latin typeface="Courier New" panose="02070309020205020404" pitchFamily="49" charset="0"/>
                <a:ea typeface="ＭＳ Ｐゴシック" pitchFamily="34" charset="-128"/>
              </a:rPr>
              <a:t> neighbors detail</a:t>
            </a:r>
            <a:r>
              <a:rPr lang="en-US" sz="1467"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Chassis id: 848a.8d44.49b0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Port id: Gi0/0/1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Port Description: GigabitEthernet0/0/1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System Name: R1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System Description: Cisco IOS Software [Fuji], ISR Software (X86_64_LINUX_.....,</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RELEASE SOFTWARE (fc2)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Technical Support: http://</a:t>
            </a:r>
            <a:r>
              <a:rPr lang="en-US" sz="1467" dirty="0" err="1">
                <a:solidFill>
                  <a:srgbClr val="DFDFDF"/>
                </a:solidFill>
                <a:latin typeface="Courier New" panose="02070309020205020404" pitchFamily="49" charset="0"/>
                <a:ea typeface="ＭＳ Ｐゴシック" pitchFamily="34" charset="-128"/>
              </a:rPr>
              <a:t>www.cisco.com</a:t>
            </a:r>
            <a:r>
              <a:rPr lang="en-US" sz="1467" dirty="0">
                <a:solidFill>
                  <a:srgbClr val="DFDFDF"/>
                </a:solidFill>
                <a:latin typeface="Courier New" panose="02070309020205020404" pitchFamily="49" charset="0"/>
                <a:ea typeface="ＭＳ Ｐゴシック" pitchFamily="34" charset="-128"/>
              </a:rPr>
              <a:t>/</a:t>
            </a:r>
            <a:r>
              <a:rPr lang="en-US" sz="1467" dirty="0" err="1">
                <a:solidFill>
                  <a:srgbClr val="DFDFDF"/>
                </a:solidFill>
                <a:latin typeface="Courier New" panose="02070309020205020404" pitchFamily="49" charset="0"/>
                <a:ea typeface="ＭＳ Ｐゴシック" pitchFamily="34" charset="-128"/>
              </a:rPr>
              <a:t>techsupport</a:t>
            </a:r>
            <a:r>
              <a:rPr lang="en-US" sz="1467"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Copyright (c) 1986-2019 by Cisco Systems, Inc.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Compiled Thu 22-Aug-19 18:09 by </a:t>
            </a:r>
            <a:r>
              <a:rPr lang="en-US" sz="1467" dirty="0" err="1">
                <a:solidFill>
                  <a:srgbClr val="DFDFDF"/>
                </a:solidFill>
                <a:latin typeface="Courier New" panose="02070309020205020404" pitchFamily="49" charset="0"/>
                <a:ea typeface="ＭＳ Ｐゴシック" pitchFamily="34" charset="-128"/>
              </a:rPr>
              <a:t>mcpre</a:t>
            </a:r>
            <a:r>
              <a:rPr lang="en-US" sz="1467"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endParaRPr lang="en-US" sz="1467" dirty="0">
              <a:solidFill>
                <a:srgbClr val="DFDFDF"/>
              </a:solidFill>
              <a:latin typeface="Courier New" panose="02070309020205020404" pitchFamily="49" charset="0"/>
              <a:ea typeface="ＭＳ Ｐゴシック" pitchFamily="34" charset="-128"/>
            </a:endParaRP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Time remaining: 111 seconds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System Capabilities: B,R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Enabled Capabilities: R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Management Addresses - not advertised </a:t>
            </a:r>
          </a:p>
          <a:p>
            <a:pPr defTabSz="609585" fontAlgn="base">
              <a:spcBef>
                <a:spcPct val="0"/>
              </a:spcBef>
              <a:spcAft>
                <a:spcPct val="0"/>
              </a:spcAft>
            </a:pPr>
            <a:r>
              <a:rPr lang="en-US" sz="1467" dirty="0">
                <a:solidFill>
                  <a:srgbClr val="DFDFDF"/>
                </a:solidFill>
                <a:latin typeface="Courier New" panose="02070309020205020404" pitchFamily="49" charset="0"/>
                <a:ea typeface="ＭＳ Ｐゴシック" pitchFamily="34" charset="-128"/>
              </a:rPr>
              <a:t>(output omitted)</a:t>
            </a:r>
            <a:endParaRPr lang="en-US" sz="1467" dirty="0">
              <a:solidFill>
                <a:srgbClr val="58585B"/>
              </a:solidFill>
              <a:latin typeface="Arial" charset="0"/>
              <a:ea typeface="ＭＳ Ｐゴシック" pitchFamily="34" charset="-128"/>
            </a:endParaRPr>
          </a:p>
        </p:txBody>
      </p:sp>
    </p:spTree>
    <p:extLst>
      <p:ext uri="{BB962C8B-B14F-4D97-AF65-F5344CB8AC3E}">
        <p14:creationId xmlns:p14="http://schemas.microsoft.com/office/powerpoint/2010/main" val="31932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10.4 SNMP</a:t>
            </a:r>
          </a:p>
        </p:txBody>
      </p:sp>
    </p:spTree>
    <p:custDataLst>
      <p:tags r:id="rId1"/>
    </p:custDataLst>
    <p:extLst>
      <p:ext uri="{BB962C8B-B14F-4D97-AF65-F5344CB8AC3E}">
        <p14:creationId xmlns:p14="http://schemas.microsoft.com/office/powerpoint/2010/main" val="2518598079"/>
      </p:ext>
    </p:extLst>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Introduction to SNMP</a:t>
            </a:r>
          </a:p>
        </p:txBody>
      </p:sp>
      <p:sp>
        <p:nvSpPr>
          <p:cNvPr id="4" name="Content Placeholder 3">
            <a:extLst>
              <a:ext uri="{FF2B5EF4-FFF2-40B4-BE49-F238E27FC236}">
                <a16:creationId xmlns:a16="http://schemas.microsoft.com/office/drawing/2014/main" id="{20B069B5-50FF-0645-BE4D-C52AFDD27490}"/>
              </a:ext>
            </a:extLst>
          </p:cNvPr>
          <p:cNvSpPr>
            <a:spLocks noGrp="1"/>
          </p:cNvSpPr>
          <p:nvPr>
            <p:ph idx="1"/>
          </p:nvPr>
        </p:nvSpPr>
        <p:spPr>
          <a:xfrm>
            <a:off x="632883" y="975783"/>
            <a:ext cx="11040076" cy="4919863"/>
          </a:xfrm>
        </p:spPr>
        <p:txBody>
          <a:bodyPr/>
          <a:lstStyle/>
          <a:p>
            <a:pPr marL="0" indent="0" algn="l"/>
            <a:r>
              <a:rPr lang="en-US" sz="2133" dirty="0">
                <a:solidFill>
                  <a:srgbClr val="000000"/>
                </a:solidFill>
              </a:rPr>
              <a:t>SNMP was developed to allow administrators to manage nodes on an IP network. It enables network administrators to monitor and manage network performance, find and solve network problems, and plan for network growth.</a:t>
            </a:r>
          </a:p>
          <a:p>
            <a:pPr marL="0" indent="0" algn="l"/>
            <a:endParaRPr lang="en-US" sz="2133" dirty="0">
              <a:solidFill>
                <a:srgbClr val="000000"/>
              </a:solidFill>
            </a:endParaRPr>
          </a:p>
          <a:p>
            <a:pPr marL="0" indent="0" algn="l"/>
            <a:r>
              <a:rPr lang="en-US" sz="2133" dirty="0">
                <a:solidFill>
                  <a:srgbClr val="000000"/>
                </a:solidFill>
              </a:rPr>
              <a:t>SNMP is an application layer protocol that provides a message format for communication between managers and agents. The SNMP system consists of three elements:</a:t>
            </a:r>
          </a:p>
          <a:p>
            <a:pPr marL="478435" lvl="1" indent="-380990"/>
            <a:r>
              <a:rPr lang="en-US" sz="2133" dirty="0">
                <a:solidFill>
                  <a:srgbClr val="000000"/>
                </a:solidFill>
              </a:rPr>
              <a:t>SNMP manager</a:t>
            </a:r>
          </a:p>
          <a:p>
            <a:pPr marL="478435" lvl="1" indent="-380990"/>
            <a:r>
              <a:rPr lang="en-US" sz="2133" dirty="0">
                <a:solidFill>
                  <a:srgbClr val="000000"/>
                </a:solidFill>
              </a:rPr>
              <a:t>SNMP agents (managed node)</a:t>
            </a:r>
          </a:p>
          <a:p>
            <a:pPr marL="478435" lvl="1" indent="-380990"/>
            <a:r>
              <a:rPr lang="en-US" sz="2133" dirty="0">
                <a:solidFill>
                  <a:srgbClr val="000000"/>
                </a:solidFill>
              </a:rPr>
              <a:t>Management Information Base (MIB)</a:t>
            </a:r>
          </a:p>
          <a:p>
            <a:pPr marL="0" indent="0" algn="l"/>
            <a:endParaRPr lang="en-US" sz="2133" dirty="0">
              <a:solidFill>
                <a:srgbClr val="000000"/>
              </a:solidFill>
            </a:endParaRPr>
          </a:p>
          <a:p>
            <a:pPr marL="0" indent="0" algn="l"/>
            <a:r>
              <a:rPr lang="en-US" sz="2133" dirty="0">
                <a:solidFill>
                  <a:srgbClr val="000000"/>
                </a:solidFill>
              </a:rPr>
              <a:t>SNMP defines how management information is exchanged between network management applications and management agents. The SNMP manager polls the agents and queries the MIB for SNMP agents on UDP port 161. SNMP agents send any SNMP traps to the SNMP manager on UDP port 162.</a:t>
            </a:r>
          </a:p>
          <a:p>
            <a:pPr marL="380990" indent="-380990" algn="l">
              <a:buFont typeface="Arial" panose="020B0604020202020204" pitchFamily="34" charset="0"/>
              <a:buChar char="•"/>
            </a:pPr>
            <a:endParaRPr lang="en-US" sz="2133" dirty="0">
              <a:solidFill>
                <a:srgbClr val="000000"/>
              </a:solidFill>
            </a:endParaRPr>
          </a:p>
        </p:txBody>
      </p:sp>
    </p:spTree>
    <p:extLst>
      <p:ext uri="{BB962C8B-B14F-4D97-AF65-F5344CB8AC3E}">
        <p14:creationId xmlns:p14="http://schemas.microsoft.com/office/powerpoint/2010/main" val="106938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The Rules</a:t>
            </a:r>
            <a:br>
              <a:rPr lang="en-US" altLang="en-US" dirty="0"/>
            </a:br>
            <a:r>
              <a:rPr lang="en-US" altLang="en-US" dirty="0"/>
              <a:t>A Note About the Node Icon</a:t>
            </a:r>
          </a:p>
        </p:txBody>
      </p:sp>
      <p:sp>
        <p:nvSpPr>
          <p:cNvPr id="8195" name="Rectangle 6"/>
          <p:cNvSpPr>
            <a:spLocks noGrp="1" noChangeArrowheads="1"/>
          </p:cNvSpPr>
          <p:nvPr>
            <p:ph idx="1"/>
          </p:nvPr>
        </p:nvSpPr>
        <p:spPr>
          <a:xfrm>
            <a:off x="166146" y="1192100"/>
            <a:ext cx="11804381" cy="1014073"/>
          </a:xfrm>
        </p:spPr>
        <p:txBody>
          <a:bodyPr/>
          <a:lstStyle/>
          <a:p>
            <a:pPr>
              <a:buFont typeface="Arial" panose="020B0604020202020204" pitchFamily="34" charset="0"/>
              <a:buChar char="•"/>
            </a:pPr>
            <a:r>
              <a:rPr lang="en-US" sz="2133" dirty="0"/>
              <a:t>Documents may use the node icon , typically a circle, to represent all devices. </a:t>
            </a:r>
          </a:p>
          <a:p>
            <a:pPr>
              <a:buFont typeface="Arial" panose="020B0604020202020204" pitchFamily="34" charset="0"/>
              <a:buChar char="•"/>
            </a:pPr>
            <a:r>
              <a:rPr lang="en-US" sz="2133" dirty="0"/>
              <a:t>The figure illustrates the use of the node icon for delivery options.</a:t>
            </a:r>
          </a:p>
          <a:p>
            <a:pPr marL="0" indent="0">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524" y="2374296"/>
            <a:ext cx="7390795" cy="3695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5570941"/>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Introduction to SNMP (Cont.)</a:t>
            </a:r>
          </a:p>
        </p:txBody>
      </p:sp>
      <p:sp>
        <p:nvSpPr>
          <p:cNvPr id="5" name="Content Placeholder 4">
            <a:extLst>
              <a:ext uri="{FF2B5EF4-FFF2-40B4-BE49-F238E27FC236}">
                <a16:creationId xmlns:a16="http://schemas.microsoft.com/office/drawing/2014/main" id="{F06458D2-75D7-A341-B439-A0D1BD2853CE}"/>
              </a:ext>
            </a:extLst>
          </p:cNvPr>
          <p:cNvSpPr>
            <a:spLocks noGrp="1"/>
          </p:cNvSpPr>
          <p:nvPr>
            <p:ph idx="1"/>
          </p:nvPr>
        </p:nvSpPr>
        <p:spPr>
          <a:xfrm>
            <a:off x="156596" y="975783"/>
            <a:ext cx="5949805" cy="4919863"/>
          </a:xfrm>
        </p:spPr>
        <p:txBody>
          <a:bodyPr/>
          <a:lstStyle/>
          <a:p>
            <a:pPr marL="457189" indent="-457189" algn="l">
              <a:buFont typeface="Arial" panose="020B0604020202020204" pitchFamily="34" charset="0"/>
              <a:buChar char="•"/>
            </a:pPr>
            <a:r>
              <a:rPr lang="en-US" sz="2133" dirty="0">
                <a:solidFill>
                  <a:srgbClr val="000000"/>
                </a:solidFill>
              </a:rPr>
              <a:t>The SNMP manager is part of a network management system (NMS). The SNMP manager can collect information from an SNMP agent by using the “get” action and can change configurations on an agent by using the “set” action. SNMP agents can forward information directly to a network manager by using “traps”.</a:t>
            </a:r>
          </a:p>
          <a:p>
            <a:pPr marL="457189" indent="-457189" algn="l">
              <a:buFont typeface="Arial" panose="020B0604020202020204" pitchFamily="34" charset="0"/>
              <a:buChar char="•"/>
            </a:pPr>
            <a:r>
              <a:rPr lang="en-US" sz="2133" dirty="0">
                <a:solidFill>
                  <a:srgbClr val="000000"/>
                </a:solidFill>
              </a:rPr>
              <a:t>The SNMP agent and MIB reside on SNMP client devices. MIBs store data about the device and operational statistics and are meant to be available to authenticated remote users. The SNMP agent is responsible for providing access to the local MIB.</a:t>
            </a:r>
          </a:p>
        </p:txBody>
      </p:sp>
      <p:pic>
        <p:nvPicPr>
          <p:cNvPr id="7" name="Picture 6">
            <a:extLst>
              <a:ext uri="{FF2B5EF4-FFF2-40B4-BE49-F238E27FC236}">
                <a16:creationId xmlns:a16="http://schemas.microsoft.com/office/drawing/2014/main" id="{6F8FF0AD-CDF7-514E-B9EB-B1BE5B5BB675}"/>
              </a:ext>
            </a:extLst>
          </p:cNvPr>
          <p:cNvPicPr>
            <a:picLocks noChangeAspect="1"/>
          </p:cNvPicPr>
          <p:nvPr/>
        </p:nvPicPr>
        <p:blipFill>
          <a:blip r:embed="rId3"/>
          <a:stretch>
            <a:fillRect/>
          </a:stretch>
        </p:blipFill>
        <p:spPr>
          <a:xfrm>
            <a:off x="6106401" y="1313909"/>
            <a:ext cx="5452716" cy="4230183"/>
          </a:xfrm>
          <a:prstGeom prst="rect">
            <a:avLst/>
          </a:prstGeom>
        </p:spPr>
      </p:pic>
    </p:spTree>
    <p:extLst>
      <p:ext uri="{BB962C8B-B14F-4D97-AF65-F5344CB8AC3E}">
        <p14:creationId xmlns:p14="http://schemas.microsoft.com/office/powerpoint/2010/main" val="321668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SNMP Operation</a:t>
            </a:r>
          </a:p>
        </p:txBody>
      </p:sp>
      <p:sp>
        <p:nvSpPr>
          <p:cNvPr id="4" name="Content Placeholder 3">
            <a:extLst>
              <a:ext uri="{FF2B5EF4-FFF2-40B4-BE49-F238E27FC236}">
                <a16:creationId xmlns:a16="http://schemas.microsoft.com/office/drawing/2014/main" id="{7D7B5514-7520-084B-AEDA-136CB9D8C50B}"/>
              </a:ext>
            </a:extLst>
          </p:cNvPr>
          <p:cNvSpPr>
            <a:spLocks noGrp="1"/>
          </p:cNvSpPr>
          <p:nvPr>
            <p:ph idx="1"/>
          </p:nvPr>
        </p:nvSpPr>
        <p:spPr>
          <a:xfrm>
            <a:off x="632883" y="975784"/>
            <a:ext cx="11040076" cy="1763000"/>
          </a:xfrm>
        </p:spPr>
        <p:txBody>
          <a:bodyPr/>
          <a:lstStyle/>
          <a:p>
            <a:pPr marL="457189" indent="-457189" algn="l">
              <a:buFont typeface="Arial" panose="020B0604020202020204" pitchFamily="34" charset="0"/>
              <a:buChar char="•"/>
            </a:pPr>
            <a:r>
              <a:rPr lang="en-US" sz="2133" dirty="0">
                <a:solidFill>
                  <a:srgbClr val="000000"/>
                </a:solidFill>
              </a:rPr>
              <a:t>SNMP agents that reside on managed devices collect and store information about the device and its operation locally in the MIB. The SNMP manager then uses the SNMP agent to access information within the MIB.</a:t>
            </a:r>
          </a:p>
          <a:p>
            <a:pPr marL="457189" indent="-457189" algn="l">
              <a:buFont typeface="Arial" panose="020B0604020202020204" pitchFamily="34" charset="0"/>
              <a:buChar char="•"/>
            </a:pPr>
            <a:r>
              <a:rPr lang="en-US" sz="2133" dirty="0">
                <a:solidFill>
                  <a:srgbClr val="000000"/>
                </a:solidFill>
              </a:rPr>
              <a:t>There are two primary SNMP manager requests, get and set. In addition to configuration, a set can cause an action to occur, like restarting a router.</a:t>
            </a:r>
          </a:p>
        </p:txBody>
      </p:sp>
      <p:graphicFrame>
        <p:nvGraphicFramePr>
          <p:cNvPr id="6" name="Table 5">
            <a:extLst>
              <a:ext uri="{FF2B5EF4-FFF2-40B4-BE49-F238E27FC236}">
                <a16:creationId xmlns:a16="http://schemas.microsoft.com/office/drawing/2014/main" id="{C87CA511-1C3B-304B-892F-5B20EF78F2C4}"/>
              </a:ext>
            </a:extLst>
          </p:cNvPr>
          <p:cNvGraphicFramePr>
            <a:graphicFrameLocks noGrp="1"/>
          </p:cNvGraphicFramePr>
          <p:nvPr/>
        </p:nvGraphicFramePr>
        <p:xfrm>
          <a:off x="881320" y="2939085"/>
          <a:ext cx="10429360" cy="2956560"/>
        </p:xfrm>
        <a:graphic>
          <a:graphicData uri="http://schemas.openxmlformats.org/drawingml/2006/table">
            <a:tbl>
              <a:tblPr firstRow="1" bandRow="1">
                <a:tableStyleId>{5C22544A-7EE6-4342-B048-85BDC9FD1C3A}</a:tableStyleId>
              </a:tblPr>
              <a:tblGrid>
                <a:gridCol w="2192671">
                  <a:extLst>
                    <a:ext uri="{9D8B030D-6E8A-4147-A177-3AD203B41FA5}">
                      <a16:colId xmlns:a16="http://schemas.microsoft.com/office/drawing/2014/main" val="3273219817"/>
                    </a:ext>
                  </a:extLst>
                </a:gridCol>
                <a:gridCol w="8236689">
                  <a:extLst>
                    <a:ext uri="{9D8B030D-6E8A-4147-A177-3AD203B41FA5}">
                      <a16:colId xmlns:a16="http://schemas.microsoft.com/office/drawing/2014/main" val="3859014305"/>
                    </a:ext>
                  </a:extLst>
                </a:gridCol>
              </a:tblGrid>
              <a:tr h="370840">
                <a:tc>
                  <a:txBody>
                    <a:bodyPr/>
                    <a:lstStyle/>
                    <a:p>
                      <a:pPr algn="l" fontAlgn="ctr"/>
                      <a:r>
                        <a:rPr lang="en-US" sz="1600" b="1" dirty="0">
                          <a:effectLst/>
                        </a:rPr>
                        <a:t>Operation</a:t>
                      </a:r>
                      <a:endParaRPr lang="en-US" sz="1600" dirty="0">
                        <a:effectLst/>
                      </a:endParaRPr>
                    </a:p>
                  </a:txBody>
                  <a:tcPr marL="63500" marR="63500" marT="63500" marB="63500" anchor="ctr"/>
                </a:tc>
                <a:tc>
                  <a:txBody>
                    <a:bodyPr/>
                    <a:lstStyle/>
                    <a:p>
                      <a:pPr algn="l" fontAlgn="ctr"/>
                      <a:r>
                        <a:rPr lang="en-US" sz="1600" b="1">
                          <a:effectLst/>
                        </a:rPr>
                        <a:t>Description</a:t>
                      </a:r>
                      <a:endParaRPr lang="en-US" sz="1600">
                        <a:effectLst/>
                      </a:endParaRPr>
                    </a:p>
                  </a:txBody>
                  <a:tcPr marL="63500" marR="63500" marT="63500" marB="63500" anchor="ctr"/>
                </a:tc>
                <a:extLst>
                  <a:ext uri="{0D108BD9-81ED-4DB2-BD59-A6C34878D82A}">
                    <a16:rowId xmlns:a16="http://schemas.microsoft.com/office/drawing/2014/main" val="159737364"/>
                  </a:ext>
                </a:extLst>
              </a:tr>
              <a:tr h="370840">
                <a:tc>
                  <a:txBody>
                    <a:bodyPr/>
                    <a:lstStyle/>
                    <a:p>
                      <a:pPr rtl="0" fontAlgn="ctr"/>
                      <a:r>
                        <a:rPr lang="en-US" sz="1600" b="1">
                          <a:effectLst/>
                        </a:rPr>
                        <a:t>get-request</a:t>
                      </a:r>
                      <a:endParaRPr lang="en-US" sz="1600" b="0">
                        <a:effectLst/>
                      </a:endParaRPr>
                    </a:p>
                  </a:txBody>
                  <a:tcPr marL="63500" marR="63500" marT="63500" marB="63500" anchor="ctr"/>
                </a:tc>
                <a:tc>
                  <a:txBody>
                    <a:bodyPr/>
                    <a:lstStyle/>
                    <a:p>
                      <a:pPr fontAlgn="ctr"/>
                      <a:r>
                        <a:rPr lang="en-US" sz="1600" b="0">
                          <a:effectLst/>
                        </a:rPr>
                        <a:t>Retrieves a value from a specific variable.</a:t>
                      </a:r>
                    </a:p>
                  </a:txBody>
                  <a:tcPr marL="63500" marR="63500" marT="63500" marB="63500" anchor="ctr"/>
                </a:tc>
                <a:extLst>
                  <a:ext uri="{0D108BD9-81ED-4DB2-BD59-A6C34878D82A}">
                    <a16:rowId xmlns:a16="http://schemas.microsoft.com/office/drawing/2014/main" val="2970260838"/>
                  </a:ext>
                </a:extLst>
              </a:tr>
              <a:tr h="858520">
                <a:tc>
                  <a:txBody>
                    <a:bodyPr/>
                    <a:lstStyle/>
                    <a:p>
                      <a:pPr rtl="0" fontAlgn="ctr"/>
                      <a:r>
                        <a:rPr lang="en-US" sz="1600" b="1">
                          <a:effectLst/>
                        </a:rPr>
                        <a:t>get-next-request</a:t>
                      </a:r>
                      <a:endParaRPr lang="en-US" sz="1600" b="0">
                        <a:effectLst/>
                      </a:endParaRPr>
                    </a:p>
                  </a:txBody>
                  <a:tcPr marL="63500" marR="63500" marT="63500" marB="63500" anchor="ctr"/>
                </a:tc>
                <a:tc>
                  <a:txBody>
                    <a:bodyPr/>
                    <a:lstStyle/>
                    <a:p>
                      <a:pPr fontAlgn="ctr"/>
                      <a:r>
                        <a:rPr lang="en-US" sz="1600" b="0" dirty="0">
                          <a:effectLst/>
                        </a:rPr>
                        <a:t>Retrieves a value from a variable within a table; the SNMP manager does not need to know the exact variable name. A sequential search is performed to find the needed variable from within a table.</a:t>
                      </a:r>
                    </a:p>
                  </a:txBody>
                  <a:tcPr marL="63500" marR="63500" marT="63500" marB="63500" anchor="ctr"/>
                </a:tc>
                <a:extLst>
                  <a:ext uri="{0D108BD9-81ED-4DB2-BD59-A6C34878D82A}">
                    <a16:rowId xmlns:a16="http://schemas.microsoft.com/office/drawing/2014/main" val="3678263534"/>
                  </a:ext>
                </a:extLst>
              </a:tr>
              <a:tr h="614680">
                <a:tc>
                  <a:txBody>
                    <a:bodyPr/>
                    <a:lstStyle/>
                    <a:p>
                      <a:pPr rtl="0" fontAlgn="ctr"/>
                      <a:r>
                        <a:rPr lang="en-US" sz="1600" b="1">
                          <a:effectLst/>
                        </a:rPr>
                        <a:t>get-bulk-request</a:t>
                      </a:r>
                      <a:endParaRPr lang="en-US" sz="1600" b="0">
                        <a:effectLst/>
                      </a:endParaRPr>
                    </a:p>
                  </a:txBody>
                  <a:tcPr marL="63500" marR="63500" marT="63500" marB="63500" anchor="ctr"/>
                </a:tc>
                <a:tc>
                  <a:txBody>
                    <a:bodyPr/>
                    <a:lstStyle/>
                    <a:p>
                      <a:pPr fontAlgn="ctr"/>
                      <a:r>
                        <a:rPr lang="en-US" sz="1600" b="0" dirty="0">
                          <a:effectLst/>
                        </a:rPr>
                        <a:t>Retrieves large blocks of data, such as multiple rows in a table, that would otherwise require the transmission of many small blocks of data. (Only works with SNMPv2 or later.)</a:t>
                      </a:r>
                    </a:p>
                  </a:txBody>
                  <a:tcPr marL="63500" marR="63500" marT="63500" marB="63500" anchor="ctr"/>
                </a:tc>
                <a:extLst>
                  <a:ext uri="{0D108BD9-81ED-4DB2-BD59-A6C34878D82A}">
                    <a16:rowId xmlns:a16="http://schemas.microsoft.com/office/drawing/2014/main" val="3942420210"/>
                  </a:ext>
                </a:extLst>
              </a:tr>
              <a:tr h="370840">
                <a:tc>
                  <a:txBody>
                    <a:bodyPr/>
                    <a:lstStyle/>
                    <a:p>
                      <a:pPr rtl="0" fontAlgn="ctr"/>
                      <a:r>
                        <a:rPr lang="en-US" sz="1600" b="1">
                          <a:effectLst/>
                        </a:rPr>
                        <a:t>get-response</a:t>
                      </a:r>
                      <a:endParaRPr lang="en-US" sz="1600" b="0">
                        <a:effectLst/>
                      </a:endParaRPr>
                    </a:p>
                  </a:txBody>
                  <a:tcPr marL="63500" marR="63500" marT="63500" marB="63500" anchor="ctr"/>
                </a:tc>
                <a:tc>
                  <a:txBody>
                    <a:bodyPr/>
                    <a:lstStyle/>
                    <a:p>
                      <a:pPr fontAlgn="ctr"/>
                      <a:r>
                        <a:rPr lang="en-US" sz="1600" b="0">
                          <a:effectLst/>
                        </a:rPr>
                        <a:t>Replies to a </a:t>
                      </a:r>
                      <a:r>
                        <a:rPr lang="en-US" sz="1600" b="1">
                          <a:effectLst/>
                        </a:rPr>
                        <a:t>get-request, get-next-request, </a:t>
                      </a:r>
                      <a:r>
                        <a:rPr lang="en-US" sz="1600" b="0">
                          <a:effectLst/>
                        </a:rPr>
                        <a:t>and </a:t>
                      </a:r>
                      <a:r>
                        <a:rPr lang="en-US" sz="1600" b="1">
                          <a:effectLst/>
                        </a:rPr>
                        <a:t>set-request </a:t>
                      </a:r>
                      <a:r>
                        <a:rPr lang="en-US" sz="1600" b="0">
                          <a:effectLst/>
                        </a:rPr>
                        <a:t>sent by an NMS.</a:t>
                      </a:r>
                    </a:p>
                  </a:txBody>
                  <a:tcPr marL="63500" marR="63500" marT="63500" marB="63500" anchor="ctr"/>
                </a:tc>
                <a:extLst>
                  <a:ext uri="{0D108BD9-81ED-4DB2-BD59-A6C34878D82A}">
                    <a16:rowId xmlns:a16="http://schemas.microsoft.com/office/drawing/2014/main" val="2097740446"/>
                  </a:ext>
                </a:extLst>
              </a:tr>
              <a:tr h="370840">
                <a:tc>
                  <a:txBody>
                    <a:bodyPr/>
                    <a:lstStyle/>
                    <a:p>
                      <a:pPr rtl="0" fontAlgn="ctr"/>
                      <a:r>
                        <a:rPr lang="en-US" sz="1600" b="1">
                          <a:effectLst/>
                        </a:rPr>
                        <a:t>set-request</a:t>
                      </a:r>
                      <a:endParaRPr lang="en-US" sz="1600" b="0">
                        <a:effectLst/>
                      </a:endParaRPr>
                    </a:p>
                  </a:txBody>
                  <a:tcPr marL="63500" marR="63500" marT="63500" marB="63500" anchor="ctr"/>
                </a:tc>
                <a:tc>
                  <a:txBody>
                    <a:bodyPr/>
                    <a:lstStyle/>
                    <a:p>
                      <a:pPr fontAlgn="ctr"/>
                      <a:r>
                        <a:rPr lang="en-US" sz="1600" b="0" dirty="0">
                          <a:effectLst/>
                        </a:rPr>
                        <a:t>Stores a value in a specific variable.</a:t>
                      </a:r>
                    </a:p>
                  </a:txBody>
                  <a:tcPr marL="63500" marR="63500" marT="63500" marB="63500" anchor="ctr"/>
                </a:tc>
                <a:extLst>
                  <a:ext uri="{0D108BD9-81ED-4DB2-BD59-A6C34878D82A}">
                    <a16:rowId xmlns:a16="http://schemas.microsoft.com/office/drawing/2014/main" val="1935313082"/>
                  </a:ext>
                </a:extLst>
              </a:tr>
            </a:tbl>
          </a:graphicData>
        </a:graphic>
      </p:graphicFrame>
    </p:spTree>
    <p:extLst>
      <p:ext uri="{BB962C8B-B14F-4D97-AF65-F5344CB8AC3E}">
        <p14:creationId xmlns:p14="http://schemas.microsoft.com/office/powerpoint/2010/main" val="392511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SNMP Operation (Cont.)</a:t>
            </a:r>
          </a:p>
        </p:txBody>
      </p:sp>
      <p:sp>
        <p:nvSpPr>
          <p:cNvPr id="5" name="Content Placeholder 4">
            <a:extLst>
              <a:ext uri="{FF2B5EF4-FFF2-40B4-BE49-F238E27FC236}">
                <a16:creationId xmlns:a16="http://schemas.microsoft.com/office/drawing/2014/main" id="{E822BEDE-3BBC-BD4A-A27F-85389DBE3301}"/>
              </a:ext>
            </a:extLst>
          </p:cNvPr>
          <p:cNvSpPr>
            <a:spLocks noGrp="1"/>
          </p:cNvSpPr>
          <p:nvPr>
            <p:ph idx="1"/>
          </p:nvPr>
        </p:nvSpPr>
        <p:spPr>
          <a:xfrm>
            <a:off x="632883" y="975784"/>
            <a:ext cx="11040076" cy="2911521"/>
          </a:xfrm>
        </p:spPr>
        <p:txBody>
          <a:bodyPr/>
          <a:lstStyle/>
          <a:p>
            <a:pPr marL="0" indent="0" algn="l"/>
            <a:r>
              <a:rPr lang="en-US" sz="2133" dirty="0">
                <a:solidFill>
                  <a:srgbClr val="000000"/>
                </a:solidFill>
              </a:rPr>
              <a:t>The SNMP agent responds to SNMP manager requests as follows:</a:t>
            </a:r>
          </a:p>
          <a:p>
            <a:pPr marL="457189" indent="-457189" algn="l">
              <a:buFont typeface="Arial" panose="020B0604020202020204" pitchFamily="34" charset="0"/>
              <a:buChar char="•"/>
            </a:pPr>
            <a:r>
              <a:rPr lang="en-US" sz="2133" b="1" dirty="0">
                <a:solidFill>
                  <a:srgbClr val="000000"/>
                </a:solidFill>
              </a:rPr>
              <a:t>Get an MIB variable</a:t>
            </a:r>
            <a:r>
              <a:rPr lang="en-US" sz="2133" dirty="0">
                <a:solidFill>
                  <a:srgbClr val="000000"/>
                </a:solidFill>
              </a:rPr>
              <a:t> - The SNMP agent performs this function in response to a </a:t>
            </a:r>
            <a:r>
              <a:rPr lang="en-US" sz="2133" dirty="0" err="1">
                <a:solidFill>
                  <a:srgbClr val="000000"/>
                </a:solidFill>
              </a:rPr>
              <a:t>GetRequest</a:t>
            </a:r>
            <a:r>
              <a:rPr lang="en-US" sz="2133" dirty="0">
                <a:solidFill>
                  <a:srgbClr val="000000"/>
                </a:solidFill>
              </a:rPr>
              <a:t>-PDU from the network manager. The agent retrieves the value of the requested MIB variable and responds to the network manager with that value.</a:t>
            </a:r>
          </a:p>
          <a:p>
            <a:pPr marL="457189" indent="-457189" algn="l">
              <a:buFont typeface="Arial" panose="020B0604020202020204" pitchFamily="34" charset="0"/>
              <a:buChar char="•"/>
            </a:pPr>
            <a:r>
              <a:rPr lang="en-US" sz="2133" b="1" dirty="0">
                <a:solidFill>
                  <a:srgbClr val="000000"/>
                </a:solidFill>
              </a:rPr>
              <a:t>Set an MIB variable</a:t>
            </a:r>
            <a:r>
              <a:rPr lang="en-US" sz="2133" dirty="0">
                <a:solidFill>
                  <a:srgbClr val="000000"/>
                </a:solidFill>
              </a:rPr>
              <a:t> - The SNMP agent performs this function in response to a </a:t>
            </a:r>
            <a:r>
              <a:rPr lang="en-US" sz="2133" dirty="0" err="1">
                <a:solidFill>
                  <a:srgbClr val="000000"/>
                </a:solidFill>
              </a:rPr>
              <a:t>SetRequest</a:t>
            </a:r>
            <a:r>
              <a:rPr lang="en-US" sz="2133" dirty="0">
                <a:solidFill>
                  <a:srgbClr val="000000"/>
                </a:solidFill>
              </a:rPr>
              <a:t>-PDU from the network manager. The SNMP agent changes the value of the MIB variable to the value specified by the network manager. An SNMP agent reply to a set request includes the new settings in the device.</a:t>
            </a:r>
          </a:p>
          <a:p>
            <a:pPr marL="457189" indent="-457189" algn="l">
              <a:buFont typeface="Arial" panose="020B0604020202020204" pitchFamily="34" charset="0"/>
              <a:buChar char="•"/>
            </a:pPr>
            <a:endParaRPr lang="en-US" sz="2133" dirty="0">
              <a:solidFill>
                <a:srgbClr val="000000"/>
              </a:solidFill>
            </a:endParaRPr>
          </a:p>
        </p:txBody>
      </p:sp>
      <p:pic>
        <p:nvPicPr>
          <p:cNvPr id="8" name="Picture 7">
            <a:extLst>
              <a:ext uri="{FF2B5EF4-FFF2-40B4-BE49-F238E27FC236}">
                <a16:creationId xmlns:a16="http://schemas.microsoft.com/office/drawing/2014/main" id="{01568BD0-1836-9E45-9543-DDCBB931BFA0}"/>
              </a:ext>
            </a:extLst>
          </p:cNvPr>
          <p:cNvPicPr>
            <a:picLocks noChangeAspect="1"/>
          </p:cNvPicPr>
          <p:nvPr/>
        </p:nvPicPr>
        <p:blipFill>
          <a:blip r:embed="rId3"/>
          <a:stretch>
            <a:fillRect/>
          </a:stretch>
        </p:blipFill>
        <p:spPr>
          <a:xfrm>
            <a:off x="2985977" y="4026569"/>
            <a:ext cx="6220047" cy="2490401"/>
          </a:xfrm>
          <a:prstGeom prst="rect">
            <a:avLst/>
          </a:prstGeom>
        </p:spPr>
      </p:pic>
    </p:spTree>
    <p:extLst>
      <p:ext uri="{BB962C8B-B14F-4D97-AF65-F5344CB8AC3E}">
        <p14:creationId xmlns:p14="http://schemas.microsoft.com/office/powerpoint/2010/main" val="111117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SNMP Agent Traps</a:t>
            </a:r>
          </a:p>
        </p:txBody>
      </p:sp>
      <p:sp>
        <p:nvSpPr>
          <p:cNvPr id="4" name="Content Placeholder 3">
            <a:extLst>
              <a:ext uri="{FF2B5EF4-FFF2-40B4-BE49-F238E27FC236}">
                <a16:creationId xmlns:a16="http://schemas.microsoft.com/office/drawing/2014/main" id="{A1A33133-9D18-C147-9B63-0E473AAC7BB2}"/>
              </a:ext>
            </a:extLst>
          </p:cNvPr>
          <p:cNvSpPr>
            <a:spLocks noGrp="1"/>
          </p:cNvSpPr>
          <p:nvPr>
            <p:ph idx="1"/>
          </p:nvPr>
        </p:nvSpPr>
        <p:spPr>
          <a:xfrm>
            <a:off x="632883" y="975784"/>
            <a:ext cx="11040076" cy="2453217"/>
          </a:xfrm>
        </p:spPr>
        <p:txBody>
          <a:bodyPr/>
          <a:lstStyle/>
          <a:p>
            <a:pPr marL="457189" indent="-457189" algn="l">
              <a:buFont typeface="Arial" panose="020B0604020202020204" pitchFamily="34" charset="0"/>
              <a:buChar char="•"/>
            </a:pPr>
            <a:r>
              <a:rPr lang="en-US" sz="2133" dirty="0">
                <a:solidFill>
                  <a:srgbClr val="000000"/>
                </a:solidFill>
              </a:rPr>
              <a:t>Traps are unsolicited messages alerting the SNMP manager to a condition or event on the network. Trap-directed notifications reduce network and agent resources by eliminating the need for some of SNMP polling requests.</a:t>
            </a:r>
          </a:p>
          <a:p>
            <a:pPr marL="457189" indent="-457189" algn="l">
              <a:buFont typeface="Arial" panose="020B0604020202020204" pitchFamily="34" charset="0"/>
              <a:buChar char="•"/>
            </a:pPr>
            <a:r>
              <a:rPr lang="en-US" sz="2133" dirty="0">
                <a:solidFill>
                  <a:srgbClr val="000000"/>
                </a:solidFill>
              </a:rPr>
              <a:t>The figure illustrates the use of an SNMP trap to alert the network administrator that interface G0/0/0 has failed. The NMS software can send the network administrator a text message, pop up a window on the NMS software, or turn the router icon red in the NMS GUI.</a:t>
            </a:r>
          </a:p>
          <a:p>
            <a:pPr marL="0" indent="0" algn="l"/>
            <a:br>
              <a:rPr lang="en-US" sz="2133" dirty="0">
                <a:solidFill>
                  <a:srgbClr val="000000"/>
                </a:solidFill>
              </a:rPr>
            </a:br>
            <a:endParaRPr lang="en-US" sz="2133" dirty="0">
              <a:solidFill>
                <a:srgbClr val="000000"/>
              </a:solidFill>
            </a:endParaRPr>
          </a:p>
          <a:p>
            <a:pPr marL="457189" indent="-457189" algn="l">
              <a:buFont typeface="Arial" panose="020B0604020202020204" pitchFamily="34" charset="0"/>
              <a:buChar char="•"/>
            </a:pPr>
            <a:endParaRPr lang="en-US" sz="2133" dirty="0">
              <a:solidFill>
                <a:srgbClr val="000000"/>
              </a:solidFill>
            </a:endParaRPr>
          </a:p>
        </p:txBody>
      </p:sp>
      <p:pic>
        <p:nvPicPr>
          <p:cNvPr id="7" name="Picture 6">
            <a:extLst>
              <a:ext uri="{FF2B5EF4-FFF2-40B4-BE49-F238E27FC236}">
                <a16:creationId xmlns:a16="http://schemas.microsoft.com/office/drawing/2014/main" id="{0EA253EB-3A96-3D48-B5EE-CFA609C65AA8}"/>
              </a:ext>
            </a:extLst>
          </p:cNvPr>
          <p:cNvPicPr>
            <a:picLocks noChangeAspect="1"/>
          </p:cNvPicPr>
          <p:nvPr/>
        </p:nvPicPr>
        <p:blipFill>
          <a:blip r:embed="rId3"/>
          <a:stretch>
            <a:fillRect/>
          </a:stretch>
        </p:blipFill>
        <p:spPr>
          <a:xfrm>
            <a:off x="2587469" y="3632531"/>
            <a:ext cx="7130903" cy="2407248"/>
          </a:xfrm>
          <a:prstGeom prst="rect">
            <a:avLst/>
          </a:prstGeom>
        </p:spPr>
      </p:pic>
    </p:spTree>
    <p:extLst>
      <p:ext uri="{BB962C8B-B14F-4D97-AF65-F5344CB8AC3E}">
        <p14:creationId xmlns:p14="http://schemas.microsoft.com/office/powerpoint/2010/main" val="179850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SNMP Versions</a:t>
            </a:r>
          </a:p>
        </p:txBody>
      </p:sp>
      <p:sp>
        <p:nvSpPr>
          <p:cNvPr id="11" name="Content Placeholder 10">
            <a:extLst>
              <a:ext uri="{FF2B5EF4-FFF2-40B4-BE49-F238E27FC236}">
                <a16:creationId xmlns:a16="http://schemas.microsoft.com/office/drawing/2014/main" id="{EAA457B6-BF0E-3940-9652-1A2AD9C094CF}"/>
              </a:ext>
            </a:extLst>
          </p:cNvPr>
          <p:cNvSpPr>
            <a:spLocks noGrp="1"/>
          </p:cNvSpPr>
          <p:nvPr>
            <p:ph idx="1"/>
          </p:nvPr>
        </p:nvSpPr>
        <p:spPr>
          <a:xfrm>
            <a:off x="632883" y="975783"/>
            <a:ext cx="11040076" cy="4919863"/>
          </a:xfrm>
        </p:spPr>
        <p:txBody>
          <a:bodyPr/>
          <a:lstStyle/>
          <a:p>
            <a:pPr marL="457189" indent="-457189" algn="l">
              <a:buFont typeface="Arial" panose="020B0604020202020204" pitchFamily="34" charset="0"/>
              <a:buChar char="•"/>
            </a:pPr>
            <a:r>
              <a:rPr lang="en-US" sz="2133" dirty="0">
                <a:solidFill>
                  <a:srgbClr val="000000"/>
                </a:solidFill>
              </a:rPr>
              <a:t>SNMPv1 - Legacy standard defined in RFC 1157. Uses a simple community-string based authentication method. Should not be used due to security risks.</a:t>
            </a:r>
          </a:p>
          <a:p>
            <a:pPr marL="457189" indent="-457189" algn="l">
              <a:buFont typeface="Arial" panose="020B0604020202020204" pitchFamily="34" charset="0"/>
              <a:buChar char="•"/>
            </a:pPr>
            <a:r>
              <a:rPr lang="en-US" sz="2133" dirty="0">
                <a:solidFill>
                  <a:srgbClr val="000000"/>
                </a:solidFill>
              </a:rPr>
              <a:t>SNMPv2c - Defined in RFCs 1901-1908. Uses a simple community-string based authentication method. Provides for bulk retrieval options, as well as more detailed error messages.</a:t>
            </a:r>
          </a:p>
          <a:p>
            <a:pPr marL="457189" indent="-457189" algn="l">
              <a:buFont typeface="Arial" panose="020B0604020202020204" pitchFamily="34" charset="0"/>
              <a:buChar char="•"/>
            </a:pPr>
            <a:r>
              <a:rPr lang="en-US" sz="2133" dirty="0">
                <a:solidFill>
                  <a:srgbClr val="000000"/>
                </a:solidFill>
              </a:rPr>
              <a:t>SNMPv3 - Defined in RFCs 3410-3415. Uses username authentication, provides data protection using HMAC-MD5 or HMAC-SHA and encryption using DES, 3DES, or AES encryption.</a:t>
            </a:r>
          </a:p>
        </p:txBody>
      </p:sp>
    </p:spTree>
    <p:extLst>
      <p:ext uri="{BB962C8B-B14F-4D97-AF65-F5344CB8AC3E}">
        <p14:creationId xmlns:p14="http://schemas.microsoft.com/office/powerpoint/2010/main" val="81801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Community Strings</a:t>
            </a:r>
          </a:p>
        </p:txBody>
      </p:sp>
      <p:sp>
        <p:nvSpPr>
          <p:cNvPr id="4" name="Content Placeholder 3">
            <a:extLst>
              <a:ext uri="{FF2B5EF4-FFF2-40B4-BE49-F238E27FC236}">
                <a16:creationId xmlns:a16="http://schemas.microsoft.com/office/drawing/2014/main" id="{7FB4B592-9ACB-154D-A1BD-C22B9139A73A}"/>
              </a:ext>
            </a:extLst>
          </p:cNvPr>
          <p:cNvSpPr>
            <a:spLocks noGrp="1"/>
          </p:cNvSpPr>
          <p:nvPr>
            <p:ph idx="1"/>
          </p:nvPr>
        </p:nvSpPr>
        <p:spPr>
          <a:xfrm>
            <a:off x="632883" y="975783"/>
            <a:ext cx="11040076" cy="4919863"/>
          </a:xfrm>
        </p:spPr>
        <p:txBody>
          <a:bodyPr/>
          <a:lstStyle/>
          <a:p>
            <a:pPr marL="0" indent="0" algn="l"/>
            <a:r>
              <a:rPr lang="en-US" sz="2133" dirty="0">
                <a:solidFill>
                  <a:srgbClr val="000000"/>
                </a:solidFill>
              </a:rPr>
              <a:t>SNMPv1 and SNMPv2c use community strings that control access to the MIB. Community strings are plaintext passwords. SNMP community strings authenticate access to MIB objects.</a:t>
            </a:r>
          </a:p>
          <a:p>
            <a:pPr marL="0" indent="0" algn="l"/>
            <a:endParaRPr lang="en-US" sz="2133" dirty="0">
              <a:solidFill>
                <a:srgbClr val="000000"/>
              </a:solidFill>
            </a:endParaRPr>
          </a:p>
          <a:p>
            <a:pPr marL="0" indent="0" algn="l"/>
            <a:r>
              <a:rPr lang="en-US" sz="2133" dirty="0">
                <a:solidFill>
                  <a:srgbClr val="000000"/>
                </a:solidFill>
              </a:rPr>
              <a:t>There are two types of community strings:</a:t>
            </a:r>
          </a:p>
          <a:p>
            <a:pPr marL="554633" lvl="1" indent="-457189">
              <a:buFont typeface="Arial" panose="020B0604020202020204" pitchFamily="34" charset="0"/>
              <a:buChar char="•"/>
            </a:pPr>
            <a:r>
              <a:rPr lang="en-US" b="1" dirty="0">
                <a:solidFill>
                  <a:srgbClr val="000000"/>
                </a:solidFill>
              </a:rPr>
              <a:t>Read-only (</a:t>
            </a:r>
            <a:r>
              <a:rPr lang="en-US" b="1" dirty="0" err="1">
                <a:solidFill>
                  <a:srgbClr val="000000"/>
                </a:solidFill>
              </a:rPr>
              <a:t>ro</a:t>
            </a:r>
            <a:r>
              <a:rPr lang="en-US" b="1" dirty="0">
                <a:solidFill>
                  <a:srgbClr val="000000"/>
                </a:solidFill>
              </a:rPr>
              <a:t>)</a:t>
            </a:r>
            <a:r>
              <a:rPr lang="en-US" dirty="0">
                <a:solidFill>
                  <a:srgbClr val="000000"/>
                </a:solidFill>
              </a:rPr>
              <a:t> - This type provides access to the MIB variables, but does not allow these variables to be changed, only read. Because security is minimal in version 2c, many organizations use SNMPv2c in read-only mode.</a:t>
            </a:r>
          </a:p>
          <a:p>
            <a:pPr marL="554633" lvl="1" indent="-457189">
              <a:buFont typeface="Arial" panose="020B0604020202020204" pitchFamily="34" charset="0"/>
              <a:buChar char="•"/>
            </a:pPr>
            <a:r>
              <a:rPr lang="en-US" b="1" dirty="0">
                <a:solidFill>
                  <a:srgbClr val="000000"/>
                </a:solidFill>
              </a:rPr>
              <a:t>Read-write (</a:t>
            </a:r>
            <a:r>
              <a:rPr lang="en-US" b="1" dirty="0" err="1">
                <a:solidFill>
                  <a:srgbClr val="000000"/>
                </a:solidFill>
              </a:rPr>
              <a:t>rw</a:t>
            </a:r>
            <a:r>
              <a:rPr lang="en-US" b="1" dirty="0">
                <a:solidFill>
                  <a:srgbClr val="000000"/>
                </a:solidFill>
              </a:rPr>
              <a:t>)</a:t>
            </a:r>
            <a:r>
              <a:rPr lang="en-US" dirty="0">
                <a:solidFill>
                  <a:srgbClr val="000000"/>
                </a:solidFill>
              </a:rPr>
              <a:t> - This type provides read and write access to all objects in the MIB.</a:t>
            </a:r>
          </a:p>
          <a:p>
            <a:pPr marL="97444" lvl="1" indent="0">
              <a:buNone/>
            </a:pPr>
            <a:endParaRPr lang="en-US" sz="2133" dirty="0">
              <a:solidFill>
                <a:srgbClr val="000000"/>
              </a:solidFill>
            </a:endParaRPr>
          </a:p>
          <a:p>
            <a:pPr marL="97444" lvl="1" indent="0">
              <a:buNone/>
            </a:pPr>
            <a:r>
              <a:rPr lang="en-US" sz="2133" dirty="0">
                <a:solidFill>
                  <a:srgbClr val="000000"/>
                </a:solidFill>
              </a:rPr>
              <a:t>To view or set MIB variables, the user must specify the appropriate community string for read or write access.</a:t>
            </a:r>
          </a:p>
          <a:p>
            <a:pPr marL="457189" indent="-457189" algn="l">
              <a:buFont typeface="Arial" panose="020B0604020202020204" pitchFamily="34" charset="0"/>
              <a:buChar char="•"/>
            </a:pPr>
            <a:endParaRPr lang="en-US" sz="2133" dirty="0">
              <a:solidFill>
                <a:srgbClr val="000000"/>
              </a:solidFill>
            </a:endParaRPr>
          </a:p>
        </p:txBody>
      </p:sp>
    </p:spTree>
    <p:extLst>
      <p:ext uri="{BB962C8B-B14F-4D97-AF65-F5344CB8AC3E}">
        <p14:creationId xmlns:p14="http://schemas.microsoft.com/office/powerpoint/2010/main" val="38343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MIB Object ID</a:t>
            </a:r>
          </a:p>
        </p:txBody>
      </p:sp>
      <p:sp>
        <p:nvSpPr>
          <p:cNvPr id="5" name="Content Placeholder 4">
            <a:extLst>
              <a:ext uri="{FF2B5EF4-FFF2-40B4-BE49-F238E27FC236}">
                <a16:creationId xmlns:a16="http://schemas.microsoft.com/office/drawing/2014/main" id="{63E82563-1839-3A40-A29A-167EAD4AD435}"/>
              </a:ext>
            </a:extLst>
          </p:cNvPr>
          <p:cNvSpPr>
            <a:spLocks noGrp="1"/>
          </p:cNvSpPr>
          <p:nvPr>
            <p:ph idx="1"/>
          </p:nvPr>
        </p:nvSpPr>
        <p:spPr>
          <a:xfrm>
            <a:off x="632883" y="975783"/>
            <a:ext cx="11040076" cy="4919863"/>
          </a:xfrm>
        </p:spPr>
        <p:txBody>
          <a:bodyPr/>
          <a:lstStyle/>
          <a:p>
            <a:pPr marL="0" indent="0" algn="l"/>
            <a:r>
              <a:rPr lang="en-US" sz="2133" dirty="0">
                <a:solidFill>
                  <a:srgbClr val="000000"/>
                </a:solidFill>
              </a:rPr>
              <a:t>The MIB organizes variables hierarchically. Formally, the MIB defines each variable as an object ID (OID). OIDs uniquely identify managed objects. The MIB organizes the OIDs based on RFC standards into a hierarchy of OIDs, usually shown as a tree.</a:t>
            </a:r>
          </a:p>
          <a:p>
            <a:pPr marL="457189" indent="-457189" algn="l">
              <a:buFont typeface="Arial" panose="020B0604020202020204" pitchFamily="34" charset="0"/>
              <a:buChar char="•"/>
            </a:pPr>
            <a:r>
              <a:rPr lang="en-US" sz="2133" dirty="0">
                <a:solidFill>
                  <a:srgbClr val="000000"/>
                </a:solidFill>
              </a:rPr>
              <a:t>The MIB tree for any given device includes some branches with variables common to many networking devices and some branches with variables specific to that device or vendor.</a:t>
            </a:r>
          </a:p>
          <a:p>
            <a:pPr marL="457189" indent="-457189" algn="l">
              <a:buFont typeface="Arial" panose="020B0604020202020204" pitchFamily="34" charset="0"/>
              <a:buChar char="•"/>
            </a:pPr>
            <a:r>
              <a:rPr lang="en-US" sz="2133" dirty="0">
                <a:solidFill>
                  <a:srgbClr val="000000"/>
                </a:solidFill>
              </a:rPr>
              <a:t>RFCs define some common public variables. Most devices implement these MIB variables. In addition, networking equipment vendors, like Cisco, can define their own private branches of the tree to accommodate new variables specific to their devices.</a:t>
            </a:r>
          </a:p>
          <a:p>
            <a:pPr marL="457189" indent="-457189" algn="l">
              <a:buFont typeface="Arial" panose="020B0604020202020204" pitchFamily="34" charset="0"/>
              <a:buChar char="•"/>
            </a:pPr>
            <a:endParaRPr lang="en-US" sz="2133" dirty="0">
              <a:solidFill>
                <a:srgbClr val="000000"/>
              </a:solidFill>
            </a:endParaRPr>
          </a:p>
        </p:txBody>
      </p:sp>
    </p:spTree>
    <p:extLst>
      <p:ext uri="{BB962C8B-B14F-4D97-AF65-F5344CB8AC3E}">
        <p14:creationId xmlns:p14="http://schemas.microsoft.com/office/powerpoint/2010/main" val="243833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MIB Object ID (Cont.)</a:t>
            </a:r>
          </a:p>
        </p:txBody>
      </p:sp>
      <p:sp>
        <p:nvSpPr>
          <p:cNvPr id="4" name="Content Placeholder 3">
            <a:extLst>
              <a:ext uri="{FF2B5EF4-FFF2-40B4-BE49-F238E27FC236}">
                <a16:creationId xmlns:a16="http://schemas.microsoft.com/office/drawing/2014/main" id="{B1A452D2-34B7-864B-98F5-04E57149C436}"/>
              </a:ext>
            </a:extLst>
          </p:cNvPr>
          <p:cNvSpPr>
            <a:spLocks noGrp="1"/>
          </p:cNvSpPr>
          <p:nvPr>
            <p:ph idx="1"/>
          </p:nvPr>
        </p:nvSpPr>
        <p:spPr>
          <a:xfrm>
            <a:off x="632884" y="975783"/>
            <a:ext cx="4952753" cy="4919863"/>
          </a:xfrm>
        </p:spPr>
        <p:txBody>
          <a:bodyPr/>
          <a:lstStyle/>
          <a:p>
            <a:pPr marL="0" indent="0" algn="l"/>
            <a:r>
              <a:rPr lang="en-US" sz="2133" dirty="0">
                <a:solidFill>
                  <a:srgbClr val="000000"/>
                </a:solidFill>
              </a:rPr>
              <a:t>The figure shows portions of the MIB structure defined by Cisco. Note how the OID can be described in words or numbers to help locate a particular variable in the tree. </a:t>
            </a:r>
          </a:p>
          <a:p>
            <a:pPr marL="0" indent="0" algn="l"/>
            <a:endParaRPr lang="en-US" sz="2133" dirty="0">
              <a:solidFill>
                <a:srgbClr val="000000"/>
              </a:solidFill>
            </a:endParaRPr>
          </a:p>
          <a:p>
            <a:pPr marL="0" indent="0" algn="l"/>
            <a:r>
              <a:rPr lang="en-US" sz="2133" dirty="0">
                <a:solidFill>
                  <a:srgbClr val="000000"/>
                </a:solidFill>
              </a:rPr>
              <a:t>OIDs belonging to Cisco, are numbered as follows: .iso (1).org (3).</a:t>
            </a:r>
            <a:r>
              <a:rPr lang="en-US" sz="2133" dirty="0" err="1">
                <a:solidFill>
                  <a:srgbClr val="000000"/>
                </a:solidFill>
              </a:rPr>
              <a:t>dod</a:t>
            </a:r>
            <a:r>
              <a:rPr lang="en-US" sz="2133" dirty="0">
                <a:solidFill>
                  <a:srgbClr val="000000"/>
                </a:solidFill>
              </a:rPr>
              <a:t> (6).internet (1).private (4).enterprises (1).cisco (9). </a:t>
            </a:r>
          </a:p>
          <a:p>
            <a:pPr marL="0" indent="0" algn="l"/>
            <a:endParaRPr lang="en-US" sz="2133" dirty="0">
              <a:solidFill>
                <a:srgbClr val="000000"/>
              </a:solidFill>
            </a:endParaRPr>
          </a:p>
          <a:p>
            <a:pPr marL="0" indent="0" algn="l"/>
            <a:r>
              <a:rPr lang="en-US" sz="2133" dirty="0">
                <a:solidFill>
                  <a:srgbClr val="000000"/>
                </a:solidFill>
              </a:rPr>
              <a:t>Therefore, the OID is 1.3.6.1.4.1.9.</a:t>
            </a:r>
          </a:p>
          <a:p>
            <a:pPr marL="0" indent="0" algn="l"/>
            <a:br>
              <a:rPr lang="en-US" sz="2133" dirty="0">
                <a:solidFill>
                  <a:srgbClr val="000000"/>
                </a:solidFill>
              </a:rPr>
            </a:br>
            <a:endParaRPr lang="en-US" sz="2133" dirty="0">
              <a:solidFill>
                <a:srgbClr val="000000"/>
              </a:solidFill>
            </a:endParaRPr>
          </a:p>
          <a:p>
            <a:pPr marL="0" indent="0" algn="l"/>
            <a:endParaRPr lang="en-US" sz="2133" dirty="0">
              <a:solidFill>
                <a:srgbClr val="000000"/>
              </a:solidFill>
            </a:endParaRPr>
          </a:p>
        </p:txBody>
      </p:sp>
      <p:pic>
        <p:nvPicPr>
          <p:cNvPr id="7" name="Picture 6">
            <a:extLst>
              <a:ext uri="{FF2B5EF4-FFF2-40B4-BE49-F238E27FC236}">
                <a16:creationId xmlns:a16="http://schemas.microsoft.com/office/drawing/2014/main" id="{91DA170E-F686-8046-9CBA-616E798096AC}"/>
              </a:ext>
            </a:extLst>
          </p:cNvPr>
          <p:cNvPicPr>
            <a:picLocks noChangeAspect="1"/>
          </p:cNvPicPr>
          <p:nvPr/>
        </p:nvPicPr>
        <p:blipFill>
          <a:blip r:embed="rId3"/>
          <a:stretch>
            <a:fillRect/>
          </a:stretch>
        </p:blipFill>
        <p:spPr>
          <a:xfrm>
            <a:off x="6354288" y="798840"/>
            <a:ext cx="4427763" cy="5185144"/>
          </a:xfrm>
          <a:prstGeom prst="rect">
            <a:avLst/>
          </a:prstGeom>
        </p:spPr>
      </p:pic>
    </p:spTree>
    <p:extLst>
      <p:ext uri="{BB962C8B-B14F-4D97-AF65-F5344CB8AC3E}">
        <p14:creationId xmlns:p14="http://schemas.microsoft.com/office/powerpoint/2010/main" val="10041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SNMP Polling Scenario</a:t>
            </a:r>
          </a:p>
        </p:txBody>
      </p:sp>
      <p:sp>
        <p:nvSpPr>
          <p:cNvPr id="5" name="Content Placeholder 4">
            <a:extLst>
              <a:ext uri="{FF2B5EF4-FFF2-40B4-BE49-F238E27FC236}">
                <a16:creationId xmlns:a16="http://schemas.microsoft.com/office/drawing/2014/main" id="{7060DDF2-7B53-CA40-82CA-CFCBFBF9995F}"/>
              </a:ext>
            </a:extLst>
          </p:cNvPr>
          <p:cNvSpPr>
            <a:spLocks noGrp="1"/>
          </p:cNvSpPr>
          <p:nvPr>
            <p:ph idx="1"/>
          </p:nvPr>
        </p:nvSpPr>
        <p:spPr>
          <a:xfrm>
            <a:off x="632883" y="975784"/>
            <a:ext cx="11040076" cy="2275417"/>
          </a:xfrm>
        </p:spPr>
        <p:txBody>
          <a:bodyPr/>
          <a:lstStyle/>
          <a:p>
            <a:pPr marL="457189" indent="-457189" algn="l">
              <a:buFont typeface="Arial" panose="020B0604020202020204" pitchFamily="34" charset="0"/>
              <a:buChar char="•"/>
            </a:pPr>
            <a:r>
              <a:rPr lang="en-US" sz="2133" dirty="0">
                <a:solidFill>
                  <a:srgbClr val="000000"/>
                </a:solidFill>
              </a:rPr>
              <a:t>SNMP can be used is to observe CPU utilization over a period of time by polling devices. CPU statistics can then be compiled on the NMS and graphed. This creates a baseline for the network administrator.</a:t>
            </a:r>
          </a:p>
          <a:p>
            <a:pPr marL="457189" indent="-457189" algn="l">
              <a:buFont typeface="Arial" panose="020B0604020202020204" pitchFamily="34" charset="0"/>
              <a:buChar char="•"/>
            </a:pPr>
            <a:r>
              <a:rPr lang="en-US" sz="2133" dirty="0">
                <a:solidFill>
                  <a:srgbClr val="000000"/>
                </a:solidFill>
              </a:rPr>
              <a:t>The data is retrieved via the </a:t>
            </a:r>
            <a:r>
              <a:rPr lang="en-US" sz="2133" dirty="0" err="1">
                <a:solidFill>
                  <a:srgbClr val="000000"/>
                </a:solidFill>
              </a:rPr>
              <a:t>snmpget</a:t>
            </a:r>
            <a:r>
              <a:rPr lang="en-US" sz="2133" dirty="0">
                <a:solidFill>
                  <a:srgbClr val="000000"/>
                </a:solidFill>
              </a:rPr>
              <a:t> utility, issued on the NMS. Using the </a:t>
            </a:r>
            <a:r>
              <a:rPr lang="en-US" sz="2133" dirty="0" err="1">
                <a:solidFill>
                  <a:srgbClr val="000000"/>
                </a:solidFill>
              </a:rPr>
              <a:t>snmpget</a:t>
            </a:r>
            <a:r>
              <a:rPr lang="en-US" sz="2133" dirty="0">
                <a:solidFill>
                  <a:srgbClr val="000000"/>
                </a:solidFill>
              </a:rPr>
              <a:t> utility, you can manually retrieve real-time data, or have the NMS run a report. This report would give you a period of time that you could use the data to get the average.</a:t>
            </a:r>
          </a:p>
        </p:txBody>
      </p:sp>
      <p:pic>
        <p:nvPicPr>
          <p:cNvPr id="8" name="Picture 7">
            <a:extLst>
              <a:ext uri="{FF2B5EF4-FFF2-40B4-BE49-F238E27FC236}">
                <a16:creationId xmlns:a16="http://schemas.microsoft.com/office/drawing/2014/main" id="{7F91701B-F65E-974D-82B1-99917330E016}"/>
              </a:ext>
            </a:extLst>
          </p:cNvPr>
          <p:cNvPicPr>
            <a:picLocks noChangeAspect="1"/>
          </p:cNvPicPr>
          <p:nvPr/>
        </p:nvPicPr>
        <p:blipFill>
          <a:blip r:embed="rId3"/>
          <a:stretch>
            <a:fillRect/>
          </a:stretch>
        </p:blipFill>
        <p:spPr>
          <a:xfrm>
            <a:off x="632884" y="3251201"/>
            <a:ext cx="8650121" cy="3203748"/>
          </a:xfrm>
          <a:prstGeom prst="rect">
            <a:avLst/>
          </a:prstGeom>
        </p:spPr>
      </p:pic>
    </p:spTree>
    <p:extLst>
      <p:ext uri="{BB962C8B-B14F-4D97-AF65-F5344CB8AC3E}">
        <p14:creationId xmlns:p14="http://schemas.microsoft.com/office/powerpoint/2010/main" val="90775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SNMP Object Navigator</a:t>
            </a:r>
          </a:p>
        </p:txBody>
      </p:sp>
      <p:sp>
        <p:nvSpPr>
          <p:cNvPr id="4" name="Content Placeholder 3">
            <a:extLst>
              <a:ext uri="{FF2B5EF4-FFF2-40B4-BE49-F238E27FC236}">
                <a16:creationId xmlns:a16="http://schemas.microsoft.com/office/drawing/2014/main" id="{49743AA9-AEE2-AD41-884D-6E0C4E753B93}"/>
              </a:ext>
            </a:extLst>
          </p:cNvPr>
          <p:cNvSpPr>
            <a:spLocks noGrp="1"/>
          </p:cNvSpPr>
          <p:nvPr>
            <p:ph idx="1"/>
          </p:nvPr>
        </p:nvSpPr>
        <p:spPr>
          <a:xfrm>
            <a:off x="100542" y="1024466"/>
            <a:ext cx="5463117" cy="4919863"/>
          </a:xfrm>
        </p:spPr>
        <p:txBody>
          <a:bodyPr/>
          <a:lstStyle/>
          <a:p>
            <a:pPr marL="0" indent="0" algn="l"/>
            <a:r>
              <a:rPr lang="en-US" sz="2133" dirty="0">
                <a:solidFill>
                  <a:srgbClr val="000000"/>
                </a:solidFill>
              </a:rPr>
              <a:t>The </a:t>
            </a:r>
            <a:r>
              <a:rPr lang="en-US" sz="2133" dirty="0" err="1">
                <a:solidFill>
                  <a:srgbClr val="000000"/>
                </a:solidFill>
              </a:rPr>
              <a:t>snmpget</a:t>
            </a:r>
            <a:r>
              <a:rPr lang="en-US" sz="2133" dirty="0">
                <a:solidFill>
                  <a:srgbClr val="000000"/>
                </a:solidFill>
              </a:rPr>
              <a:t> utility gives some insight into the basic mechanics of how SNMP works. However, working with long MIB variable names like 1.3.6.1.4.1.9.2.1.58.0 can be problematic for the average user. More commonly, the network operations staff uses a network management product with an easy-to-use GUI, which makes the entire MIB data variable naming transparent to the user.</a:t>
            </a:r>
          </a:p>
          <a:p>
            <a:pPr marL="0" indent="0" algn="l"/>
            <a:endParaRPr lang="en-US" sz="2133" dirty="0">
              <a:solidFill>
                <a:srgbClr val="000000"/>
              </a:solidFill>
            </a:endParaRPr>
          </a:p>
          <a:p>
            <a:pPr marL="0" indent="0" algn="l"/>
            <a:r>
              <a:rPr lang="en-US" sz="2133" dirty="0">
                <a:solidFill>
                  <a:srgbClr val="000000"/>
                </a:solidFill>
              </a:rPr>
              <a:t>The Cisco SNMP Navigator on the </a:t>
            </a:r>
            <a:r>
              <a:rPr lang="en-US" sz="2133" dirty="0">
                <a:solidFill>
                  <a:srgbClr val="000000"/>
                </a:solidFill>
                <a:hlinkClick r:id="rId3">
                  <a:extLst>
                    <a:ext uri="{A12FA001-AC4F-418D-AE19-62706E023703}">
                      <ahyp:hlinkClr xmlns:ahyp="http://schemas.microsoft.com/office/drawing/2018/hyperlinkcolor" val="tx"/>
                    </a:ext>
                  </a:extLst>
                </a:hlinkClick>
              </a:rPr>
              <a:t>http://www.cisco.com</a:t>
            </a:r>
            <a:r>
              <a:rPr lang="en-US" sz="2133" dirty="0">
                <a:solidFill>
                  <a:srgbClr val="000000"/>
                </a:solidFill>
              </a:rPr>
              <a:t> website allows a network administrator to research details about a particular OID.</a:t>
            </a:r>
          </a:p>
          <a:p>
            <a:pPr marL="457189" indent="-457189" algn="l">
              <a:buFont typeface="Arial" panose="020B0604020202020204" pitchFamily="34" charset="0"/>
              <a:buChar char="•"/>
            </a:pPr>
            <a:endParaRPr lang="en-US" sz="2133" dirty="0">
              <a:solidFill>
                <a:srgbClr val="000000"/>
              </a:solidFill>
            </a:endParaRPr>
          </a:p>
        </p:txBody>
      </p:sp>
      <p:pic>
        <p:nvPicPr>
          <p:cNvPr id="7" name="Picture 6">
            <a:extLst>
              <a:ext uri="{FF2B5EF4-FFF2-40B4-BE49-F238E27FC236}">
                <a16:creationId xmlns:a16="http://schemas.microsoft.com/office/drawing/2014/main" id="{07AAE8D7-EBDE-9645-B4E8-3049CBA119DB}"/>
              </a:ext>
            </a:extLst>
          </p:cNvPr>
          <p:cNvPicPr>
            <a:picLocks noChangeAspect="1"/>
          </p:cNvPicPr>
          <p:nvPr/>
        </p:nvPicPr>
        <p:blipFill>
          <a:blip r:embed="rId4"/>
          <a:stretch>
            <a:fillRect/>
          </a:stretch>
        </p:blipFill>
        <p:spPr>
          <a:xfrm>
            <a:off x="6096000" y="1486786"/>
            <a:ext cx="5816029" cy="3884428"/>
          </a:xfrm>
          <a:prstGeom prst="rect">
            <a:avLst/>
          </a:prstGeom>
          <a:ln>
            <a:solidFill>
              <a:srgbClr val="000000"/>
            </a:solidFill>
          </a:ln>
        </p:spPr>
      </p:pic>
    </p:spTree>
    <p:extLst>
      <p:ext uri="{BB962C8B-B14F-4D97-AF65-F5344CB8AC3E}">
        <p14:creationId xmlns:p14="http://schemas.microsoft.com/office/powerpoint/2010/main" val="224395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1220546"/>
            <a:ext cx="10130723" cy="2403188"/>
          </a:xfrm>
        </p:spPr>
        <p:txBody>
          <a:bodyPr/>
          <a:lstStyle/>
          <a:p>
            <a:r>
              <a:rPr lang="en-US" dirty="0">
                <a:solidFill>
                  <a:schemeClr val="accent5">
                    <a:lumMod val="40000"/>
                    <a:lumOff val="60000"/>
                  </a:schemeClr>
                </a:solidFill>
              </a:rPr>
              <a:t>3.2 Protocols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10.5 Syslog</a:t>
            </a:r>
          </a:p>
        </p:txBody>
      </p:sp>
    </p:spTree>
    <p:custDataLst>
      <p:tags r:id="rId1"/>
    </p:custDataLst>
    <p:extLst>
      <p:ext uri="{BB962C8B-B14F-4D97-AF65-F5344CB8AC3E}">
        <p14:creationId xmlns:p14="http://schemas.microsoft.com/office/powerpoint/2010/main" val="2317129594"/>
      </p:ext>
    </p:extLst>
  </p:cSld>
  <p:clrMapOvr>
    <a:masterClrMapping/>
  </p:clrMapOvr>
  <p:transition spd="slow">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Syslog</a:t>
            </a:r>
            <a:br>
              <a:rPr lang="en-US" sz="2133" dirty="0"/>
            </a:br>
            <a:r>
              <a:rPr lang="en-US" sz="3200" dirty="0"/>
              <a:t>Introduction to Syslog</a:t>
            </a:r>
            <a:endParaRPr lang="en-US" dirty="0"/>
          </a:p>
        </p:txBody>
      </p:sp>
      <p:sp>
        <p:nvSpPr>
          <p:cNvPr id="6" name="Content Placeholder 5">
            <a:extLst>
              <a:ext uri="{FF2B5EF4-FFF2-40B4-BE49-F238E27FC236}">
                <a16:creationId xmlns:a16="http://schemas.microsoft.com/office/drawing/2014/main" id="{E9C46833-E955-ED49-A1A7-6F4B2A8C6897}"/>
              </a:ext>
            </a:extLst>
          </p:cNvPr>
          <p:cNvSpPr>
            <a:spLocks noGrp="1"/>
          </p:cNvSpPr>
          <p:nvPr>
            <p:ph idx="1"/>
          </p:nvPr>
        </p:nvSpPr>
        <p:spPr>
          <a:xfrm>
            <a:off x="632883" y="975784"/>
            <a:ext cx="11040076" cy="2775080"/>
          </a:xfrm>
        </p:spPr>
        <p:txBody>
          <a:bodyPr/>
          <a:lstStyle/>
          <a:p>
            <a:pPr marL="0" indent="0" algn="l"/>
            <a:r>
              <a:rPr lang="en-US" sz="2133" dirty="0">
                <a:solidFill>
                  <a:srgbClr val="000000"/>
                </a:solidFill>
              </a:rPr>
              <a:t>Syslog uses UDP port 514 to send event notification messages across IP networks to event message collectors, as shown in the figure.</a:t>
            </a:r>
          </a:p>
          <a:p>
            <a:pPr marL="0" indent="0" algn="l"/>
            <a:endParaRPr lang="en-US" sz="2133" dirty="0">
              <a:solidFill>
                <a:srgbClr val="000000"/>
              </a:solidFill>
            </a:endParaRPr>
          </a:p>
          <a:p>
            <a:pPr marL="0" indent="0" algn="l"/>
            <a:r>
              <a:rPr lang="en-US" sz="2133" dirty="0">
                <a:solidFill>
                  <a:srgbClr val="000000"/>
                </a:solidFill>
              </a:rPr>
              <a:t>The syslog logging service provides three primary functions, as follows:</a:t>
            </a:r>
          </a:p>
          <a:p>
            <a:pPr marL="554633" lvl="1" indent="-457189">
              <a:buFont typeface="Arial" panose="020B0604020202020204" pitchFamily="34" charset="0"/>
              <a:buChar char="•"/>
            </a:pPr>
            <a:r>
              <a:rPr lang="en-US" sz="2133" dirty="0">
                <a:solidFill>
                  <a:srgbClr val="000000"/>
                </a:solidFill>
              </a:rPr>
              <a:t>The ability to gather logging information for monitoring and troubleshooting</a:t>
            </a:r>
          </a:p>
          <a:p>
            <a:pPr marL="554633" lvl="1" indent="-457189">
              <a:buFont typeface="Arial" panose="020B0604020202020204" pitchFamily="34" charset="0"/>
              <a:buChar char="•"/>
            </a:pPr>
            <a:r>
              <a:rPr lang="en-US" sz="2133" dirty="0">
                <a:solidFill>
                  <a:srgbClr val="000000"/>
                </a:solidFill>
              </a:rPr>
              <a:t>The ability to select the type of logging information that is captured</a:t>
            </a:r>
          </a:p>
          <a:p>
            <a:pPr marL="554633" lvl="1" indent="-457189">
              <a:buFont typeface="Arial" panose="020B0604020202020204" pitchFamily="34" charset="0"/>
              <a:buChar char="•"/>
            </a:pPr>
            <a:r>
              <a:rPr lang="en-US" sz="2133" dirty="0">
                <a:solidFill>
                  <a:srgbClr val="000000"/>
                </a:solidFill>
              </a:rPr>
              <a:t>The ability to specify the destinations of captured syslog messages</a:t>
            </a:r>
          </a:p>
          <a:p>
            <a:pPr marL="0" indent="0" algn="l"/>
            <a:br>
              <a:rPr lang="en-US" sz="2133" dirty="0">
                <a:solidFill>
                  <a:srgbClr val="000000"/>
                </a:solidFill>
              </a:rPr>
            </a:br>
            <a:endParaRPr lang="en-US" sz="2133" dirty="0">
              <a:solidFill>
                <a:srgbClr val="000000"/>
              </a:solidFill>
            </a:endParaRPr>
          </a:p>
        </p:txBody>
      </p:sp>
      <p:pic>
        <p:nvPicPr>
          <p:cNvPr id="8" name="Picture 7">
            <a:extLst>
              <a:ext uri="{FF2B5EF4-FFF2-40B4-BE49-F238E27FC236}">
                <a16:creationId xmlns:a16="http://schemas.microsoft.com/office/drawing/2014/main" id="{D0A3D867-D0BE-C94A-9BD3-CA0A14119D54}"/>
              </a:ext>
            </a:extLst>
          </p:cNvPr>
          <p:cNvPicPr>
            <a:picLocks noChangeAspect="1"/>
          </p:cNvPicPr>
          <p:nvPr/>
        </p:nvPicPr>
        <p:blipFill>
          <a:blip r:embed="rId3"/>
          <a:stretch>
            <a:fillRect/>
          </a:stretch>
        </p:blipFill>
        <p:spPr>
          <a:xfrm>
            <a:off x="2723485" y="3924301"/>
            <a:ext cx="4791347" cy="2775079"/>
          </a:xfrm>
          <a:prstGeom prst="rect">
            <a:avLst/>
          </a:prstGeom>
        </p:spPr>
      </p:pic>
    </p:spTree>
    <p:extLst>
      <p:ext uri="{BB962C8B-B14F-4D97-AF65-F5344CB8AC3E}">
        <p14:creationId xmlns:p14="http://schemas.microsoft.com/office/powerpoint/2010/main" val="26230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Syslog</a:t>
            </a:r>
            <a:br>
              <a:rPr lang="en-US" sz="2133" dirty="0"/>
            </a:br>
            <a:r>
              <a:rPr lang="en-US" sz="3200" dirty="0"/>
              <a:t>Syslog Operation</a:t>
            </a:r>
            <a:endParaRPr lang="en-US" dirty="0"/>
          </a:p>
        </p:txBody>
      </p:sp>
      <p:sp>
        <p:nvSpPr>
          <p:cNvPr id="4" name="Content Placeholder 3">
            <a:extLst>
              <a:ext uri="{FF2B5EF4-FFF2-40B4-BE49-F238E27FC236}">
                <a16:creationId xmlns:a16="http://schemas.microsoft.com/office/drawing/2014/main" id="{9EA75D6E-E75A-3A49-AF36-6D257969E7AB}"/>
              </a:ext>
            </a:extLst>
          </p:cNvPr>
          <p:cNvSpPr>
            <a:spLocks noGrp="1"/>
          </p:cNvSpPr>
          <p:nvPr>
            <p:ph idx="1"/>
          </p:nvPr>
        </p:nvSpPr>
        <p:spPr>
          <a:xfrm>
            <a:off x="545643" y="975783"/>
            <a:ext cx="11127317" cy="5285317"/>
          </a:xfrm>
        </p:spPr>
        <p:txBody>
          <a:bodyPr/>
          <a:lstStyle/>
          <a:p>
            <a:pPr marL="0" indent="0" algn="l"/>
            <a:r>
              <a:rPr lang="en-US" sz="2133" dirty="0">
                <a:solidFill>
                  <a:srgbClr val="000000"/>
                </a:solidFill>
              </a:rPr>
              <a:t>The syslog protocol starts by sending system messages and </a:t>
            </a:r>
            <a:r>
              <a:rPr lang="en-US" sz="2133" b="1" dirty="0">
                <a:solidFill>
                  <a:srgbClr val="000000"/>
                </a:solidFill>
              </a:rPr>
              <a:t>debug</a:t>
            </a:r>
            <a:r>
              <a:rPr lang="en-US" sz="2133" dirty="0">
                <a:solidFill>
                  <a:srgbClr val="000000"/>
                </a:solidFill>
              </a:rPr>
              <a:t> output to a local logging process. Syslog configuration may send these messages across the network to an external syslog server, where they can be retrieved without needing to access the actual device. </a:t>
            </a:r>
          </a:p>
          <a:p>
            <a:pPr marL="0" indent="0" algn="l"/>
            <a:r>
              <a:rPr lang="en-US" sz="2133" dirty="0">
                <a:solidFill>
                  <a:srgbClr val="000000"/>
                </a:solidFill>
              </a:rPr>
              <a:t>Alternatively, syslog messages may be sent to an internal buffer. Messages sent to the internal buffer are only viewable through the CLI of the device.</a:t>
            </a:r>
          </a:p>
          <a:p>
            <a:pPr marL="0" indent="0" algn="l"/>
            <a:r>
              <a:rPr lang="en-US" sz="2133" dirty="0">
                <a:solidFill>
                  <a:srgbClr val="000000"/>
                </a:solidFill>
              </a:rPr>
              <a:t>The network administrator may specify that only certain types of system messages be sent to various destinations. Popular destinations for syslog messages include the following:</a:t>
            </a:r>
          </a:p>
          <a:p>
            <a:pPr marL="554633" lvl="1" indent="-457189">
              <a:buFont typeface="Arial" panose="020B0604020202020204" pitchFamily="34" charset="0"/>
              <a:buChar char="•"/>
            </a:pPr>
            <a:r>
              <a:rPr lang="en-US" sz="2133" dirty="0">
                <a:solidFill>
                  <a:srgbClr val="000000"/>
                </a:solidFill>
              </a:rPr>
              <a:t>Logging buffer (RAM inside a router or switch)</a:t>
            </a:r>
          </a:p>
          <a:p>
            <a:pPr marL="554633" lvl="1" indent="-457189">
              <a:buFont typeface="Arial" panose="020B0604020202020204" pitchFamily="34" charset="0"/>
              <a:buChar char="•"/>
            </a:pPr>
            <a:r>
              <a:rPr lang="en-US" sz="2133" dirty="0">
                <a:solidFill>
                  <a:srgbClr val="000000"/>
                </a:solidFill>
              </a:rPr>
              <a:t>Console line</a:t>
            </a:r>
          </a:p>
          <a:p>
            <a:pPr marL="554633" lvl="1" indent="-457189">
              <a:buFont typeface="Arial" panose="020B0604020202020204" pitchFamily="34" charset="0"/>
              <a:buChar char="•"/>
            </a:pPr>
            <a:r>
              <a:rPr lang="en-US" sz="2133" dirty="0">
                <a:solidFill>
                  <a:srgbClr val="000000"/>
                </a:solidFill>
              </a:rPr>
              <a:t>Terminal line</a:t>
            </a:r>
          </a:p>
          <a:p>
            <a:pPr marL="554633" lvl="1" indent="-457189">
              <a:buFont typeface="Arial" panose="020B0604020202020204" pitchFamily="34" charset="0"/>
              <a:buChar char="•"/>
            </a:pPr>
            <a:r>
              <a:rPr lang="en-US" sz="2133" dirty="0">
                <a:solidFill>
                  <a:srgbClr val="000000"/>
                </a:solidFill>
              </a:rPr>
              <a:t>Syslog server</a:t>
            </a:r>
          </a:p>
          <a:p>
            <a:pPr marL="457189" indent="-457189" algn="l">
              <a:buFont typeface="Arial" panose="020B0604020202020204" pitchFamily="34" charset="0"/>
              <a:buChar char="•"/>
            </a:pPr>
            <a:endParaRPr lang="en-US" sz="2133" dirty="0">
              <a:solidFill>
                <a:srgbClr val="000000"/>
              </a:solidFill>
            </a:endParaRPr>
          </a:p>
        </p:txBody>
      </p:sp>
    </p:spTree>
    <p:extLst>
      <p:ext uri="{BB962C8B-B14F-4D97-AF65-F5344CB8AC3E}">
        <p14:creationId xmlns:p14="http://schemas.microsoft.com/office/powerpoint/2010/main" val="379697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Syslog</a:t>
            </a:r>
            <a:br>
              <a:rPr lang="en-US" sz="2133" dirty="0"/>
            </a:br>
            <a:r>
              <a:rPr lang="en-US" sz="3200" dirty="0"/>
              <a:t>Syslog Message Format</a:t>
            </a:r>
            <a:endParaRPr lang="en-US" dirty="0"/>
          </a:p>
        </p:txBody>
      </p:sp>
      <p:sp>
        <p:nvSpPr>
          <p:cNvPr id="7" name="Rectangle 2">
            <a:extLst>
              <a:ext uri="{FF2B5EF4-FFF2-40B4-BE49-F238E27FC236}">
                <a16:creationId xmlns:a16="http://schemas.microsoft.com/office/drawing/2014/main" id="{6035EF18-5899-B945-9155-FEE03E033FC1}"/>
              </a:ext>
            </a:extLst>
          </p:cNvPr>
          <p:cNvSpPr>
            <a:spLocks noGrp="1" noChangeArrowheads="1"/>
          </p:cNvSpPr>
          <p:nvPr>
            <p:ph idx="1"/>
          </p:nvPr>
        </p:nvSpPr>
        <p:spPr bwMode="auto">
          <a:xfrm>
            <a:off x="236278" y="1263090"/>
            <a:ext cx="4456223" cy="50876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l" defTabSz="1219170" fontAlgn="base">
              <a:spcBef>
                <a:spcPct val="0"/>
              </a:spcBef>
              <a:spcAft>
                <a:spcPct val="0"/>
              </a:spcAft>
            </a:pPr>
            <a:r>
              <a:rPr lang="en-US" altLang="en-US" sz="2133" dirty="0">
                <a:solidFill>
                  <a:srgbClr val="000000"/>
                </a:solidFill>
                <a:latin typeface="+mn-lt"/>
              </a:rPr>
              <a:t>Cisco devices produce syslog messages as a result of network events. Every syslog message contains a severity level and a facility.</a:t>
            </a:r>
          </a:p>
          <a:p>
            <a:pPr marL="0" indent="0" algn="l" defTabSz="1219170" fontAlgn="base">
              <a:spcBef>
                <a:spcPct val="0"/>
              </a:spcBef>
              <a:spcAft>
                <a:spcPct val="0"/>
              </a:spcAft>
            </a:pPr>
            <a:endParaRPr lang="en-US" altLang="en-US" sz="2133" dirty="0">
              <a:solidFill>
                <a:srgbClr val="000000"/>
              </a:solidFill>
              <a:latin typeface="+mn-lt"/>
            </a:endParaRPr>
          </a:p>
          <a:p>
            <a:pPr marL="0" indent="0" algn="l" defTabSz="1219170" fontAlgn="base">
              <a:spcBef>
                <a:spcPct val="0"/>
              </a:spcBef>
              <a:spcAft>
                <a:spcPct val="0"/>
              </a:spcAft>
            </a:pPr>
            <a:r>
              <a:rPr lang="en-US" altLang="en-US" sz="2133" dirty="0">
                <a:solidFill>
                  <a:srgbClr val="000000"/>
                </a:solidFill>
                <a:latin typeface="+mn-lt"/>
              </a:rPr>
              <a:t>The smaller numerical levels are the more critical syslog alarms. The severity level of the messages can be set to control where each type of message is displayed (i.e. on the console or the other destinations). The complete list of syslog levels is shown in the table.</a:t>
            </a:r>
          </a:p>
          <a:p>
            <a:pPr marL="0" indent="0" algn="l" defTabSz="1219170" fontAlgn="base">
              <a:spcBef>
                <a:spcPct val="0"/>
              </a:spcBef>
              <a:spcAft>
                <a:spcPct val="0"/>
              </a:spcAft>
            </a:pPr>
            <a:endParaRPr lang="en-US" altLang="en-US" sz="2400" dirty="0">
              <a:solidFill>
                <a:srgbClr val="000000"/>
              </a:solidFill>
            </a:endParaRPr>
          </a:p>
        </p:txBody>
      </p:sp>
      <p:graphicFrame>
        <p:nvGraphicFramePr>
          <p:cNvPr id="8" name="Table 7">
            <a:extLst>
              <a:ext uri="{FF2B5EF4-FFF2-40B4-BE49-F238E27FC236}">
                <a16:creationId xmlns:a16="http://schemas.microsoft.com/office/drawing/2014/main" id="{766BD8CE-BBDD-6541-B15B-6B8FBF2240FC}"/>
              </a:ext>
            </a:extLst>
          </p:cNvPr>
          <p:cNvGraphicFramePr>
            <a:graphicFrameLocks noGrp="1"/>
          </p:cNvGraphicFramePr>
          <p:nvPr/>
        </p:nvGraphicFramePr>
        <p:xfrm>
          <a:off x="5004051" y="1792663"/>
          <a:ext cx="6951672" cy="4074248"/>
        </p:xfrm>
        <a:graphic>
          <a:graphicData uri="http://schemas.openxmlformats.org/drawingml/2006/table">
            <a:tbl>
              <a:tblPr firstRow="1" bandRow="1">
                <a:tableStyleId>{5C22544A-7EE6-4342-B048-85BDC9FD1C3A}</a:tableStyleId>
              </a:tblPr>
              <a:tblGrid>
                <a:gridCol w="1882975">
                  <a:extLst>
                    <a:ext uri="{9D8B030D-6E8A-4147-A177-3AD203B41FA5}">
                      <a16:colId xmlns:a16="http://schemas.microsoft.com/office/drawing/2014/main" val="15616042"/>
                    </a:ext>
                  </a:extLst>
                </a:gridCol>
                <a:gridCol w="1842976">
                  <a:extLst>
                    <a:ext uri="{9D8B030D-6E8A-4147-A177-3AD203B41FA5}">
                      <a16:colId xmlns:a16="http://schemas.microsoft.com/office/drawing/2014/main" val="3225001619"/>
                    </a:ext>
                  </a:extLst>
                </a:gridCol>
                <a:gridCol w="3225721">
                  <a:extLst>
                    <a:ext uri="{9D8B030D-6E8A-4147-A177-3AD203B41FA5}">
                      <a16:colId xmlns:a16="http://schemas.microsoft.com/office/drawing/2014/main" val="2230519157"/>
                    </a:ext>
                  </a:extLst>
                </a:gridCol>
              </a:tblGrid>
              <a:tr h="452208">
                <a:tc>
                  <a:txBody>
                    <a:bodyPr/>
                    <a:lstStyle/>
                    <a:p>
                      <a:pPr algn="l" fontAlgn="ctr"/>
                      <a:r>
                        <a:rPr lang="en-US" sz="1900" b="1">
                          <a:effectLst/>
                        </a:rPr>
                        <a:t>Severity Name</a:t>
                      </a:r>
                      <a:endParaRPr lang="en-US" sz="1900">
                        <a:effectLst/>
                      </a:endParaRPr>
                    </a:p>
                  </a:txBody>
                  <a:tcPr marL="63500" marR="63500" marT="63500" marB="63500" anchor="ctr"/>
                </a:tc>
                <a:tc>
                  <a:txBody>
                    <a:bodyPr/>
                    <a:lstStyle/>
                    <a:p>
                      <a:pPr algn="l" fontAlgn="ctr"/>
                      <a:r>
                        <a:rPr lang="en-US" sz="1900" b="1" dirty="0">
                          <a:effectLst/>
                        </a:rPr>
                        <a:t>Severity Level</a:t>
                      </a:r>
                      <a:endParaRPr lang="en-US" sz="1900" dirty="0">
                        <a:effectLst/>
                      </a:endParaRPr>
                    </a:p>
                  </a:txBody>
                  <a:tcPr marL="63500" marR="63500" marT="63500" marB="63500" anchor="ctr"/>
                </a:tc>
                <a:tc>
                  <a:txBody>
                    <a:bodyPr/>
                    <a:lstStyle/>
                    <a:p>
                      <a:pPr algn="l" fontAlgn="ctr"/>
                      <a:r>
                        <a:rPr lang="en-US" sz="1900" b="1" dirty="0">
                          <a:effectLst/>
                        </a:rPr>
                        <a:t>Explanation</a:t>
                      </a:r>
                      <a:endParaRPr lang="en-US" sz="1900" dirty="0">
                        <a:effectLst/>
                      </a:endParaRPr>
                    </a:p>
                  </a:txBody>
                  <a:tcPr marL="63500" marR="63500" marT="63500" marB="63500" anchor="ctr"/>
                </a:tc>
                <a:extLst>
                  <a:ext uri="{0D108BD9-81ED-4DB2-BD59-A6C34878D82A}">
                    <a16:rowId xmlns:a16="http://schemas.microsoft.com/office/drawing/2014/main" val="1100616577"/>
                  </a:ext>
                </a:extLst>
              </a:tr>
              <a:tr h="411480">
                <a:tc>
                  <a:txBody>
                    <a:bodyPr/>
                    <a:lstStyle/>
                    <a:p>
                      <a:pPr fontAlgn="ctr"/>
                      <a:r>
                        <a:rPr lang="en-US" sz="1900" b="0">
                          <a:effectLst/>
                        </a:rPr>
                        <a:t>Emergency</a:t>
                      </a:r>
                    </a:p>
                  </a:txBody>
                  <a:tcPr marL="63500" marR="63500" marT="63500" marB="63500" anchor="ctr"/>
                </a:tc>
                <a:tc>
                  <a:txBody>
                    <a:bodyPr/>
                    <a:lstStyle/>
                    <a:p>
                      <a:pPr fontAlgn="ctr"/>
                      <a:r>
                        <a:rPr lang="en-US" sz="1900" b="0">
                          <a:effectLst/>
                        </a:rPr>
                        <a:t>Level 0</a:t>
                      </a:r>
                    </a:p>
                  </a:txBody>
                  <a:tcPr marL="63500" marR="63500" marT="63500" marB="63500" anchor="ctr"/>
                </a:tc>
                <a:tc>
                  <a:txBody>
                    <a:bodyPr/>
                    <a:lstStyle/>
                    <a:p>
                      <a:pPr fontAlgn="ctr"/>
                      <a:r>
                        <a:rPr lang="en-US" sz="1900" b="0">
                          <a:effectLst/>
                        </a:rPr>
                        <a:t>System Unusable</a:t>
                      </a:r>
                    </a:p>
                  </a:txBody>
                  <a:tcPr marL="63500" marR="63500" marT="63500" marB="63500" anchor="ctr"/>
                </a:tc>
                <a:extLst>
                  <a:ext uri="{0D108BD9-81ED-4DB2-BD59-A6C34878D82A}">
                    <a16:rowId xmlns:a16="http://schemas.microsoft.com/office/drawing/2014/main" val="46649933"/>
                  </a:ext>
                </a:extLst>
              </a:tr>
              <a:tr h="411480">
                <a:tc>
                  <a:txBody>
                    <a:bodyPr/>
                    <a:lstStyle/>
                    <a:p>
                      <a:pPr fontAlgn="ctr"/>
                      <a:r>
                        <a:rPr lang="en-US" sz="1900" b="0">
                          <a:effectLst/>
                        </a:rPr>
                        <a:t>Alert</a:t>
                      </a:r>
                    </a:p>
                  </a:txBody>
                  <a:tcPr marL="63500" marR="63500" marT="63500" marB="63500" anchor="ctr"/>
                </a:tc>
                <a:tc>
                  <a:txBody>
                    <a:bodyPr/>
                    <a:lstStyle/>
                    <a:p>
                      <a:pPr fontAlgn="ctr"/>
                      <a:r>
                        <a:rPr lang="en-US" sz="1900" b="0" dirty="0">
                          <a:effectLst/>
                        </a:rPr>
                        <a:t>Level 1</a:t>
                      </a:r>
                    </a:p>
                  </a:txBody>
                  <a:tcPr marL="63500" marR="63500" marT="63500" marB="63500" anchor="ctr"/>
                </a:tc>
                <a:tc>
                  <a:txBody>
                    <a:bodyPr/>
                    <a:lstStyle/>
                    <a:p>
                      <a:pPr fontAlgn="ctr"/>
                      <a:r>
                        <a:rPr lang="en-US" sz="1900" b="0">
                          <a:effectLst/>
                        </a:rPr>
                        <a:t>Immediate Action Needed</a:t>
                      </a:r>
                    </a:p>
                  </a:txBody>
                  <a:tcPr marL="63500" marR="63500" marT="63500" marB="63500" anchor="ctr"/>
                </a:tc>
                <a:extLst>
                  <a:ext uri="{0D108BD9-81ED-4DB2-BD59-A6C34878D82A}">
                    <a16:rowId xmlns:a16="http://schemas.microsoft.com/office/drawing/2014/main" val="2708665093"/>
                  </a:ext>
                </a:extLst>
              </a:tr>
              <a:tr h="411480">
                <a:tc>
                  <a:txBody>
                    <a:bodyPr/>
                    <a:lstStyle/>
                    <a:p>
                      <a:pPr fontAlgn="ctr"/>
                      <a:r>
                        <a:rPr lang="en-US" sz="1900" b="0">
                          <a:effectLst/>
                        </a:rPr>
                        <a:t>Critical</a:t>
                      </a:r>
                    </a:p>
                  </a:txBody>
                  <a:tcPr marL="63500" marR="63500" marT="63500" marB="63500" anchor="ctr"/>
                </a:tc>
                <a:tc>
                  <a:txBody>
                    <a:bodyPr/>
                    <a:lstStyle/>
                    <a:p>
                      <a:pPr fontAlgn="ctr"/>
                      <a:r>
                        <a:rPr lang="en-US" sz="1900" b="0">
                          <a:effectLst/>
                        </a:rPr>
                        <a:t>Level 2</a:t>
                      </a:r>
                    </a:p>
                  </a:txBody>
                  <a:tcPr marL="63500" marR="63500" marT="63500" marB="63500" anchor="ctr"/>
                </a:tc>
                <a:tc>
                  <a:txBody>
                    <a:bodyPr/>
                    <a:lstStyle/>
                    <a:p>
                      <a:pPr fontAlgn="ctr"/>
                      <a:r>
                        <a:rPr lang="en-US" sz="1900" b="0">
                          <a:effectLst/>
                        </a:rPr>
                        <a:t>Critical Condition</a:t>
                      </a:r>
                    </a:p>
                  </a:txBody>
                  <a:tcPr marL="63500" marR="63500" marT="63500" marB="63500" anchor="ctr"/>
                </a:tc>
                <a:extLst>
                  <a:ext uri="{0D108BD9-81ED-4DB2-BD59-A6C34878D82A}">
                    <a16:rowId xmlns:a16="http://schemas.microsoft.com/office/drawing/2014/main" val="3477709704"/>
                  </a:ext>
                </a:extLst>
              </a:tr>
              <a:tr h="411480">
                <a:tc>
                  <a:txBody>
                    <a:bodyPr/>
                    <a:lstStyle/>
                    <a:p>
                      <a:pPr fontAlgn="ctr"/>
                      <a:r>
                        <a:rPr lang="en-US" sz="1900" b="0">
                          <a:effectLst/>
                        </a:rPr>
                        <a:t>Error</a:t>
                      </a:r>
                    </a:p>
                  </a:txBody>
                  <a:tcPr marL="63500" marR="63500" marT="63500" marB="63500" anchor="ctr"/>
                </a:tc>
                <a:tc>
                  <a:txBody>
                    <a:bodyPr/>
                    <a:lstStyle/>
                    <a:p>
                      <a:pPr fontAlgn="ctr"/>
                      <a:r>
                        <a:rPr lang="en-US" sz="1900" b="0">
                          <a:effectLst/>
                        </a:rPr>
                        <a:t>Level 3</a:t>
                      </a:r>
                    </a:p>
                  </a:txBody>
                  <a:tcPr marL="63500" marR="63500" marT="63500" marB="63500" anchor="ctr"/>
                </a:tc>
                <a:tc>
                  <a:txBody>
                    <a:bodyPr/>
                    <a:lstStyle/>
                    <a:p>
                      <a:pPr fontAlgn="ctr"/>
                      <a:r>
                        <a:rPr lang="en-US" sz="1900" b="0">
                          <a:effectLst/>
                        </a:rPr>
                        <a:t>Error Condition</a:t>
                      </a:r>
                    </a:p>
                  </a:txBody>
                  <a:tcPr marL="63500" marR="63500" marT="63500" marB="63500" anchor="ctr"/>
                </a:tc>
                <a:extLst>
                  <a:ext uri="{0D108BD9-81ED-4DB2-BD59-A6C34878D82A}">
                    <a16:rowId xmlns:a16="http://schemas.microsoft.com/office/drawing/2014/main" val="2458992849"/>
                  </a:ext>
                </a:extLst>
              </a:tr>
              <a:tr h="411480">
                <a:tc>
                  <a:txBody>
                    <a:bodyPr/>
                    <a:lstStyle/>
                    <a:p>
                      <a:pPr fontAlgn="ctr"/>
                      <a:r>
                        <a:rPr lang="en-US" sz="1900" b="0">
                          <a:effectLst/>
                        </a:rPr>
                        <a:t>Warning</a:t>
                      </a:r>
                    </a:p>
                  </a:txBody>
                  <a:tcPr marL="63500" marR="63500" marT="63500" marB="63500" anchor="ctr"/>
                </a:tc>
                <a:tc>
                  <a:txBody>
                    <a:bodyPr/>
                    <a:lstStyle/>
                    <a:p>
                      <a:pPr fontAlgn="ctr"/>
                      <a:r>
                        <a:rPr lang="en-US" sz="1900" b="0">
                          <a:effectLst/>
                        </a:rPr>
                        <a:t>Level 4</a:t>
                      </a:r>
                    </a:p>
                  </a:txBody>
                  <a:tcPr marL="63500" marR="63500" marT="63500" marB="63500" anchor="ctr"/>
                </a:tc>
                <a:tc>
                  <a:txBody>
                    <a:bodyPr/>
                    <a:lstStyle/>
                    <a:p>
                      <a:pPr fontAlgn="ctr"/>
                      <a:r>
                        <a:rPr lang="en-US" sz="1900" b="0">
                          <a:effectLst/>
                        </a:rPr>
                        <a:t>Warning Condition</a:t>
                      </a:r>
                    </a:p>
                  </a:txBody>
                  <a:tcPr marL="63500" marR="63500" marT="63500" marB="63500" anchor="ctr"/>
                </a:tc>
                <a:extLst>
                  <a:ext uri="{0D108BD9-81ED-4DB2-BD59-A6C34878D82A}">
                    <a16:rowId xmlns:a16="http://schemas.microsoft.com/office/drawing/2014/main" val="2928688954"/>
                  </a:ext>
                </a:extLst>
              </a:tr>
              <a:tr h="695960">
                <a:tc>
                  <a:txBody>
                    <a:bodyPr/>
                    <a:lstStyle/>
                    <a:p>
                      <a:pPr fontAlgn="ctr"/>
                      <a:r>
                        <a:rPr lang="en-US" sz="1900" b="0">
                          <a:effectLst/>
                        </a:rPr>
                        <a:t>Notification</a:t>
                      </a:r>
                    </a:p>
                  </a:txBody>
                  <a:tcPr marL="63500" marR="63500" marT="63500" marB="63500" anchor="ctr"/>
                </a:tc>
                <a:tc>
                  <a:txBody>
                    <a:bodyPr/>
                    <a:lstStyle/>
                    <a:p>
                      <a:pPr fontAlgn="ctr"/>
                      <a:r>
                        <a:rPr lang="en-US" sz="1900" b="0">
                          <a:effectLst/>
                        </a:rPr>
                        <a:t>Level 5</a:t>
                      </a:r>
                    </a:p>
                  </a:txBody>
                  <a:tcPr marL="63500" marR="63500" marT="63500" marB="63500" anchor="ctr"/>
                </a:tc>
                <a:tc>
                  <a:txBody>
                    <a:bodyPr/>
                    <a:lstStyle/>
                    <a:p>
                      <a:pPr fontAlgn="ctr"/>
                      <a:r>
                        <a:rPr lang="en-US" sz="1900" b="0">
                          <a:effectLst/>
                        </a:rPr>
                        <a:t>Normal, but Significant Condition</a:t>
                      </a:r>
                    </a:p>
                  </a:txBody>
                  <a:tcPr marL="63500" marR="63500" marT="63500" marB="63500" anchor="ctr"/>
                </a:tc>
                <a:extLst>
                  <a:ext uri="{0D108BD9-81ED-4DB2-BD59-A6C34878D82A}">
                    <a16:rowId xmlns:a16="http://schemas.microsoft.com/office/drawing/2014/main" val="3432372912"/>
                  </a:ext>
                </a:extLst>
              </a:tr>
              <a:tr h="411480">
                <a:tc>
                  <a:txBody>
                    <a:bodyPr/>
                    <a:lstStyle/>
                    <a:p>
                      <a:pPr fontAlgn="ctr"/>
                      <a:r>
                        <a:rPr lang="en-US" sz="1900" b="0">
                          <a:effectLst/>
                        </a:rPr>
                        <a:t>Informational</a:t>
                      </a:r>
                    </a:p>
                  </a:txBody>
                  <a:tcPr marL="63500" marR="63500" marT="63500" marB="63500" anchor="ctr"/>
                </a:tc>
                <a:tc>
                  <a:txBody>
                    <a:bodyPr/>
                    <a:lstStyle/>
                    <a:p>
                      <a:pPr fontAlgn="ctr"/>
                      <a:r>
                        <a:rPr lang="en-US" sz="1900" b="0">
                          <a:effectLst/>
                        </a:rPr>
                        <a:t>Level 6</a:t>
                      </a:r>
                    </a:p>
                  </a:txBody>
                  <a:tcPr marL="63500" marR="63500" marT="63500" marB="63500" anchor="ctr"/>
                </a:tc>
                <a:tc>
                  <a:txBody>
                    <a:bodyPr/>
                    <a:lstStyle/>
                    <a:p>
                      <a:pPr fontAlgn="ctr"/>
                      <a:r>
                        <a:rPr lang="en-US" sz="1900" b="0">
                          <a:effectLst/>
                        </a:rPr>
                        <a:t>Informational Message</a:t>
                      </a:r>
                    </a:p>
                  </a:txBody>
                  <a:tcPr marL="63500" marR="63500" marT="63500" marB="63500" anchor="ctr"/>
                </a:tc>
                <a:extLst>
                  <a:ext uri="{0D108BD9-81ED-4DB2-BD59-A6C34878D82A}">
                    <a16:rowId xmlns:a16="http://schemas.microsoft.com/office/drawing/2014/main" val="248113143"/>
                  </a:ext>
                </a:extLst>
              </a:tr>
              <a:tr h="411480">
                <a:tc>
                  <a:txBody>
                    <a:bodyPr/>
                    <a:lstStyle/>
                    <a:p>
                      <a:pPr fontAlgn="ctr"/>
                      <a:r>
                        <a:rPr lang="en-US" sz="1900" b="0">
                          <a:effectLst/>
                        </a:rPr>
                        <a:t>Debugging</a:t>
                      </a:r>
                    </a:p>
                  </a:txBody>
                  <a:tcPr marL="63500" marR="63500" marT="63500" marB="63500" anchor="ctr"/>
                </a:tc>
                <a:tc>
                  <a:txBody>
                    <a:bodyPr/>
                    <a:lstStyle/>
                    <a:p>
                      <a:pPr fontAlgn="ctr"/>
                      <a:r>
                        <a:rPr lang="en-US" sz="1900" b="0">
                          <a:effectLst/>
                        </a:rPr>
                        <a:t>Level 7</a:t>
                      </a:r>
                    </a:p>
                  </a:txBody>
                  <a:tcPr marL="63500" marR="63500" marT="63500" marB="63500" anchor="ctr"/>
                </a:tc>
                <a:tc>
                  <a:txBody>
                    <a:bodyPr/>
                    <a:lstStyle/>
                    <a:p>
                      <a:pPr fontAlgn="ctr"/>
                      <a:r>
                        <a:rPr lang="en-US" sz="1900" b="0" dirty="0">
                          <a:effectLst/>
                        </a:rPr>
                        <a:t>Debugging Message</a:t>
                      </a:r>
                    </a:p>
                  </a:txBody>
                  <a:tcPr marL="63500" marR="63500" marT="63500" marB="63500" anchor="ctr"/>
                </a:tc>
                <a:extLst>
                  <a:ext uri="{0D108BD9-81ED-4DB2-BD59-A6C34878D82A}">
                    <a16:rowId xmlns:a16="http://schemas.microsoft.com/office/drawing/2014/main" val="1668847051"/>
                  </a:ext>
                </a:extLst>
              </a:tr>
            </a:tbl>
          </a:graphicData>
        </a:graphic>
      </p:graphicFrame>
    </p:spTree>
    <p:extLst>
      <p:ext uri="{BB962C8B-B14F-4D97-AF65-F5344CB8AC3E}">
        <p14:creationId xmlns:p14="http://schemas.microsoft.com/office/powerpoint/2010/main" val="77155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Syslog</a:t>
            </a:r>
            <a:br>
              <a:rPr lang="en-US" sz="2133" dirty="0"/>
            </a:br>
            <a:r>
              <a:rPr lang="en-US" sz="3200" dirty="0"/>
              <a:t>Syslog Facilities</a:t>
            </a:r>
            <a:endParaRPr lang="en-US" dirty="0"/>
          </a:p>
        </p:txBody>
      </p:sp>
      <p:sp>
        <p:nvSpPr>
          <p:cNvPr id="2" name="Content Placeholder 1">
            <a:extLst>
              <a:ext uri="{FF2B5EF4-FFF2-40B4-BE49-F238E27FC236}">
                <a16:creationId xmlns:a16="http://schemas.microsoft.com/office/drawing/2014/main" id="{2F0CC20D-A867-4147-A98F-F18CB560168E}"/>
              </a:ext>
            </a:extLst>
          </p:cNvPr>
          <p:cNvSpPr>
            <a:spLocks noGrp="1"/>
          </p:cNvSpPr>
          <p:nvPr>
            <p:ph idx="1"/>
          </p:nvPr>
        </p:nvSpPr>
        <p:spPr>
          <a:xfrm>
            <a:off x="632883" y="975783"/>
            <a:ext cx="11040076" cy="4919863"/>
          </a:xfrm>
        </p:spPr>
        <p:txBody>
          <a:bodyPr/>
          <a:lstStyle/>
          <a:p>
            <a:pPr marL="0" indent="0" algn="l"/>
            <a:r>
              <a:rPr lang="en-US" sz="2133" dirty="0">
                <a:solidFill>
                  <a:srgbClr val="000000"/>
                </a:solidFill>
              </a:rPr>
              <a:t>In addition to specifying the severity, syslog messages also contain information on the facility. Syslog facilities are service identifiers that identify and categorize system state data for error and event message reporting. The logging facility options that are available are specific to the networking device.</a:t>
            </a:r>
          </a:p>
          <a:p>
            <a:pPr marL="0" indent="0" algn="l"/>
            <a:endParaRPr lang="en-US" sz="2133" dirty="0">
              <a:solidFill>
                <a:srgbClr val="000000"/>
              </a:solidFill>
            </a:endParaRPr>
          </a:p>
          <a:p>
            <a:pPr marL="0" indent="0" algn="l"/>
            <a:r>
              <a:rPr lang="en-US" sz="2133" dirty="0">
                <a:solidFill>
                  <a:srgbClr val="000000"/>
                </a:solidFill>
              </a:rPr>
              <a:t>Some common syslog message facilities reported on Cisco IOS routers include:</a:t>
            </a:r>
          </a:p>
          <a:p>
            <a:pPr marL="554633" lvl="1" indent="-457189">
              <a:buFont typeface="Arial" panose="020B0604020202020204" pitchFamily="34" charset="0"/>
              <a:buChar char="•"/>
            </a:pPr>
            <a:r>
              <a:rPr lang="en-US" sz="2133" dirty="0">
                <a:solidFill>
                  <a:srgbClr val="000000"/>
                </a:solidFill>
              </a:rPr>
              <a:t>IP</a:t>
            </a:r>
          </a:p>
          <a:p>
            <a:pPr marL="554633" lvl="1" indent="-457189">
              <a:buFont typeface="Arial" panose="020B0604020202020204" pitchFamily="34" charset="0"/>
              <a:buChar char="•"/>
            </a:pPr>
            <a:r>
              <a:rPr lang="en-US" sz="2133" dirty="0">
                <a:solidFill>
                  <a:srgbClr val="000000"/>
                </a:solidFill>
              </a:rPr>
              <a:t>OSPF protocol</a:t>
            </a:r>
          </a:p>
          <a:p>
            <a:pPr marL="554633" lvl="1" indent="-457189">
              <a:buFont typeface="Arial" panose="020B0604020202020204" pitchFamily="34" charset="0"/>
              <a:buChar char="•"/>
            </a:pPr>
            <a:r>
              <a:rPr lang="en-US" sz="2133" dirty="0">
                <a:solidFill>
                  <a:srgbClr val="000000"/>
                </a:solidFill>
              </a:rPr>
              <a:t>SYS operating system</a:t>
            </a:r>
          </a:p>
          <a:p>
            <a:pPr marL="554633" lvl="1" indent="-457189">
              <a:buFont typeface="Arial" panose="020B0604020202020204" pitchFamily="34" charset="0"/>
              <a:buChar char="•"/>
            </a:pPr>
            <a:r>
              <a:rPr lang="en-US" sz="2133" dirty="0">
                <a:solidFill>
                  <a:srgbClr val="000000"/>
                </a:solidFill>
              </a:rPr>
              <a:t>IP security (IPsec)</a:t>
            </a:r>
          </a:p>
          <a:p>
            <a:pPr marL="554633" lvl="1" indent="-457189">
              <a:buFont typeface="Arial" panose="020B0604020202020204" pitchFamily="34" charset="0"/>
              <a:buChar char="•"/>
            </a:pPr>
            <a:r>
              <a:rPr lang="en-US" sz="2133" dirty="0">
                <a:solidFill>
                  <a:srgbClr val="000000"/>
                </a:solidFill>
              </a:rPr>
              <a:t>Interface IP (IF)</a:t>
            </a:r>
          </a:p>
          <a:p>
            <a:pPr marL="457189" indent="-457189" algn="l">
              <a:buFont typeface="Arial" panose="020B0604020202020204" pitchFamily="34" charset="0"/>
              <a:buChar char="•"/>
            </a:pPr>
            <a:endParaRPr lang="en-US" sz="2133" dirty="0">
              <a:solidFill>
                <a:srgbClr val="000000"/>
              </a:solidFill>
            </a:endParaRPr>
          </a:p>
        </p:txBody>
      </p:sp>
    </p:spTree>
    <p:extLst>
      <p:ext uri="{BB962C8B-B14F-4D97-AF65-F5344CB8AC3E}">
        <p14:creationId xmlns:p14="http://schemas.microsoft.com/office/powerpoint/2010/main" val="149260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Syslog</a:t>
            </a:r>
            <a:br>
              <a:rPr lang="en-US" sz="2133" dirty="0"/>
            </a:br>
            <a:r>
              <a:rPr lang="en-US" sz="3200" dirty="0"/>
              <a:t>Syslog Facilities (Cont.)</a:t>
            </a:r>
            <a:endParaRPr lang="en-US" dirty="0"/>
          </a:p>
        </p:txBody>
      </p:sp>
      <p:sp>
        <p:nvSpPr>
          <p:cNvPr id="5" name="Content Placeholder 4">
            <a:extLst>
              <a:ext uri="{FF2B5EF4-FFF2-40B4-BE49-F238E27FC236}">
                <a16:creationId xmlns:a16="http://schemas.microsoft.com/office/drawing/2014/main" id="{654AD627-46F6-374D-A9FD-131CEDA2C9FC}"/>
              </a:ext>
            </a:extLst>
          </p:cNvPr>
          <p:cNvSpPr>
            <a:spLocks noGrp="1"/>
          </p:cNvSpPr>
          <p:nvPr>
            <p:ph idx="1"/>
          </p:nvPr>
        </p:nvSpPr>
        <p:spPr>
          <a:xfrm>
            <a:off x="632883" y="975783"/>
            <a:ext cx="11040076" cy="4919863"/>
          </a:xfrm>
        </p:spPr>
        <p:txBody>
          <a:bodyPr/>
          <a:lstStyle/>
          <a:p>
            <a:pPr marL="0" indent="0" algn="l"/>
            <a:r>
              <a:rPr lang="en-US" sz="2133" dirty="0">
                <a:solidFill>
                  <a:srgbClr val="000000"/>
                </a:solidFill>
              </a:rPr>
              <a:t>By default, the format of syslog messages on the Cisco IOS Software is as follows:</a:t>
            </a:r>
          </a:p>
          <a:p>
            <a:pPr marL="0" indent="0" algn="l"/>
            <a:r>
              <a:rPr lang="en-US" sz="2133" dirty="0">
                <a:solidFill>
                  <a:srgbClr val="000000"/>
                </a:solidFill>
              </a:rPr>
              <a:t>			%facility-severity-MNEMONIC: description </a:t>
            </a:r>
          </a:p>
          <a:p>
            <a:pPr marL="0" indent="0" algn="l"/>
            <a:endParaRPr lang="en-US" sz="2133" dirty="0">
              <a:solidFill>
                <a:srgbClr val="000000"/>
              </a:solidFill>
            </a:endParaRPr>
          </a:p>
          <a:p>
            <a:pPr marL="0" indent="0" algn="l"/>
            <a:r>
              <a:rPr lang="en-US" sz="2133" dirty="0">
                <a:solidFill>
                  <a:srgbClr val="000000"/>
                </a:solidFill>
              </a:rPr>
              <a:t>For example, sample output on a Cisco switch for an EtherChannel link changing state to up is:</a:t>
            </a:r>
          </a:p>
          <a:p>
            <a:pPr marL="0" indent="0" algn="l"/>
            <a:r>
              <a:rPr lang="en-US" sz="2133" dirty="0">
                <a:solidFill>
                  <a:srgbClr val="000000"/>
                </a:solidFill>
                <a:latin typeface="Courier New" panose="02070309020205020404" pitchFamily="49" charset="0"/>
                <a:cs typeface="Courier New" panose="02070309020205020404" pitchFamily="49" charset="0"/>
              </a:rPr>
              <a:t>  %LINK-3-UPDOWN: Interface Port-channel1, changed state to up </a:t>
            </a:r>
          </a:p>
          <a:p>
            <a:pPr marL="0" indent="0" algn="l"/>
            <a:endParaRPr lang="en-US" sz="2133" dirty="0">
              <a:solidFill>
                <a:srgbClr val="000000"/>
              </a:solidFill>
            </a:endParaRPr>
          </a:p>
          <a:p>
            <a:pPr marL="0" indent="0" algn="l"/>
            <a:r>
              <a:rPr lang="en-US" sz="2133" dirty="0">
                <a:solidFill>
                  <a:srgbClr val="000000"/>
                </a:solidFill>
              </a:rPr>
              <a:t>Here the facility is LINK and the severity level is 3, with a MNEMONIC of UPDOWN.</a:t>
            </a:r>
          </a:p>
          <a:p>
            <a:pPr marL="457189" indent="-457189" algn="l">
              <a:buFont typeface="Arial" panose="020B0604020202020204" pitchFamily="34" charset="0"/>
              <a:buChar char="•"/>
            </a:pPr>
            <a:endParaRPr lang="en-US" sz="2133" dirty="0">
              <a:solidFill>
                <a:srgbClr val="000000"/>
              </a:solidFill>
            </a:endParaRPr>
          </a:p>
        </p:txBody>
      </p:sp>
    </p:spTree>
    <p:extLst>
      <p:ext uri="{BB962C8B-B14F-4D97-AF65-F5344CB8AC3E}">
        <p14:creationId xmlns:p14="http://schemas.microsoft.com/office/powerpoint/2010/main" val="220414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Syslog</a:t>
            </a:r>
            <a:br>
              <a:rPr lang="en-US" sz="2133" dirty="0"/>
            </a:br>
            <a:r>
              <a:rPr lang="en-US" sz="3200" dirty="0"/>
              <a:t>Configure Syslog Timestamp</a:t>
            </a:r>
            <a:endParaRPr lang="en-US" dirty="0"/>
          </a:p>
        </p:txBody>
      </p:sp>
      <p:sp>
        <p:nvSpPr>
          <p:cNvPr id="4" name="Content Placeholder 3">
            <a:extLst>
              <a:ext uri="{FF2B5EF4-FFF2-40B4-BE49-F238E27FC236}">
                <a16:creationId xmlns:a16="http://schemas.microsoft.com/office/drawing/2014/main" id="{D80695FE-9E05-9A43-9D25-91233028343D}"/>
              </a:ext>
            </a:extLst>
          </p:cNvPr>
          <p:cNvSpPr>
            <a:spLocks noGrp="1"/>
          </p:cNvSpPr>
          <p:nvPr>
            <p:ph idx="1"/>
          </p:nvPr>
        </p:nvSpPr>
        <p:spPr>
          <a:xfrm>
            <a:off x="632883" y="975784"/>
            <a:ext cx="11040076" cy="1391939"/>
          </a:xfrm>
        </p:spPr>
        <p:txBody>
          <a:bodyPr/>
          <a:lstStyle/>
          <a:p>
            <a:pPr marL="0" indent="0" algn="l"/>
            <a:r>
              <a:rPr lang="en-US" sz="2133" dirty="0">
                <a:solidFill>
                  <a:srgbClr val="000000"/>
                </a:solidFill>
              </a:rPr>
              <a:t>By default, log messages are not timestamped. Log messages should be timestamped so that when they are sent to another destination, such as a Syslog server, there is record of when the message was generated. Use the command </a:t>
            </a:r>
            <a:r>
              <a:rPr lang="en-US" sz="2133" b="1" dirty="0">
                <a:solidFill>
                  <a:srgbClr val="000000"/>
                </a:solidFill>
              </a:rPr>
              <a:t>service timestamps log datetime</a:t>
            </a:r>
            <a:r>
              <a:rPr lang="en-US" sz="2133" dirty="0">
                <a:solidFill>
                  <a:srgbClr val="000000"/>
                </a:solidFill>
              </a:rPr>
              <a:t> to force logged events to display the date and time. </a:t>
            </a:r>
          </a:p>
        </p:txBody>
      </p:sp>
      <p:sp>
        <p:nvSpPr>
          <p:cNvPr id="6" name="Rectangle 5">
            <a:extLst>
              <a:ext uri="{FF2B5EF4-FFF2-40B4-BE49-F238E27FC236}">
                <a16:creationId xmlns:a16="http://schemas.microsoft.com/office/drawing/2014/main" id="{DAD4556B-6EEB-E840-A1A5-0CD4BBC8BBE4}"/>
              </a:ext>
            </a:extLst>
          </p:cNvPr>
          <p:cNvSpPr/>
          <p:nvPr/>
        </p:nvSpPr>
        <p:spPr>
          <a:xfrm>
            <a:off x="333154" y="2507620"/>
            <a:ext cx="11525692" cy="3539430"/>
          </a:xfrm>
          <a:prstGeom prst="rect">
            <a:avLst/>
          </a:prstGeom>
          <a:solidFill>
            <a:srgbClr val="000000"/>
          </a:solidFill>
        </p:spPr>
        <p:txBody>
          <a:bodyPr wrap="square">
            <a:spAutoFit/>
          </a:bodyPr>
          <a:lstStyle/>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R1# </a:t>
            </a:r>
            <a:r>
              <a:rPr lang="en-US" sz="1600" b="1" dirty="0">
                <a:solidFill>
                  <a:srgbClr val="FFFFFF"/>
                </a:solidFill>
                <a:latin typeface="Courier New" panose="02070309020205020404" pitchFamily="49" charset="0"/>
                <a:ea typeface="ＭＳ Ｐゴシック" pitchFamily="34" charset="-128"/>
              </a:rPr>
              <a:t>configure terminal</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R1(config)# </a:t>
            </a:r>
            <a:r>
              <a:rPr lang="en-US" sz="1600" b="1" dirty="0">
                <a:solidFill>
                  <a:srgbClr val="FFFFFF"/>
                </a:solidFill>
                <a:latin typeface="Courier New" panose="02070309020205020404" pitchFamily="49" charset="0"/>
                <a:ea typeface="ＭＳ Ｐゴシック" pitchFamily="34" charset="-128"/>
              </a:rPr>
              <a:t>interface g0/0/0</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R1(config-if)# </a:t>
            </a:r>
            <a:r>
              <a:rPr lang="en-US" sz="1600" b="1" dirty="0">
                <a:solidFill>
                  <a:srgbClr val="FFFFFF"/>
                </a:solidFill>
                <a:latin typeface="Courier New" panose="02070309020205020404" pitchFamily="49" charset="0"/>
                <a:ea typeface="ＭＳ Ｐゴシック" pitchFamily="34" charset="-128"/>
              </a:rPr>
              <a:t>shutdown</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%LINK-5-CHANGED: Interface GigabitEthernet0/0/0, changed state to administratively down</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%LINEPROTO-5-UPDOWN: Line protocol on Interface GigabitEthernet0/0/0, changed state to down R1(config-if)# </a:t>
            </a:r>
            <a:r>
              <a:rPr lang="en-US" sz="1600" b="1" dirty="0">
                <a:solidFill>
                  <a:srgbClr val="FFFFFF"/>
                </a:solidFill>
                <a:latin typeface="Courier New" panose="02070309020205020404" pitchFamily="49" charset="0"/>
                <a:ea typeface="ＭＳ Ｐゴシック" pitchFamily="34" charset="-128"/>
              </a:rPr>
              <a:t>exit</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R1(config)# </a:t>
            </a:r>
            <a:r>
              <a:rPr lang="en-US" sz="1600" b="1" dirty="0">
                <a:solidFill>
                  <a:srgbClr val="FFFFFF"/>
                </a:solidFill>
                <a:latin typeface="Courier New" panose="02070309020205020404" pitchFamily="49" charset="0"/>
                <a:ea typeface="ＭＳ Ｐゴシック" pitchFamily="34" charset="-128"/>
              </a:rPr>
              <a:t>service timestamps log datetime</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R1(config)# </a:t>
            </a:r>
            <a:r>
              <a:rPr lang="en-US" sz="1600" b="1" dirty="0">
                <a:solidFill>
                  <a:srgbClr val="FFFFFF"/>
                </a:solidFill>
                <a:latin typeface="Courier New" panose="02070309020205020404" pitchFamily="49" charset="0"/>
                <a:ea typeface="ＭＳ Ｐゴシック" pitchFamily="34" charset="-128"/>
              </a:rPr>
              <a:t>interface g0/0/0</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R1(config-if)# </a:t>
            </a:r>
            <a:r>
              <a:rPr lang="en-US" sz="1600" b="1" dirty="0">
                <a:solidFill>
                  <a:srgbClr val="FFFFFF"/>
                </a:solidFill>
                <a:latin typeface="Courier New" panose="02070309020205020404" pitchFamily="49" charset="0"/>
                <a:ea typeface="ＭＳ Ｐゴシック" pitchFamily="34" charset="-128"/>
              </a:rPr>
              <a:t>no shutdown</a:t>
            </a:r>
            <a:r>
              <a:rPr lang="en-US" sz="1600" dirty="0">
                <a:solidFill>
                  <a:srgbClr val="DFDFD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600" dirty="0">
                <a:solidFill>
                  <a:srgbClr val="FBAB18"/>
                </a:solidFill>
                <a:latin typeface="Courier New" panose="02070309020205020404" pitchFamily="49" charset="0"/>
                <a:ea typeface="ＭＳ Ｐゴシック" pitchFamily="34" charset="-128"/>
              </a:rPr>
              <a:t>*Mar 1 11:52:42:</a:t>
            </a:r>
            <a:r>
              <a:rPr lang="en-US" sz="1600" dirty="0">
                <a:solidFill>
                  <a:srgbClr val="DFDFDF"/>
                </a:solidFill>
                <a:latin typeface="Courier New" panose="02070309020205020404" pitchFamily="49" charset="0"/>
                <a:ea typeface="ＭＳ Ｐゴシック" pitchFamily="34" charset="-128"/>
              </a:rPr>
              <a:t> %LINK-3-UPDOWN: Interface GigabitEthernet0/0/0, changed state to down </a:t>
            </a:r>
          </a:p>
          <a:p>
            <a:pPr defTabSz="609585" fontAlgn="base">
              <a:spcBef>
                <a:spcPct val="0"/>
              </a:spcBef>
              <a:spcAft>
                <a:spcPct val="0"/>
              </a:spcAft>
            </a:pPr>
            <a:r>
              <a:rPr lang="en-US" sz="1600" dirty="0">
                <a:solidFill>
                  <a:srgbClr val="FBAB18"/>
                </a:solidFill>
                <a:latin typeface="Courier New" panose="02070309020205020404" pitchFamily="49" charset="0"/>
                <a:ea typeface="ＭＳ Ｐゴシック" pitchFamily="34" charset="-128"/>
              </a:rPr>
              <a:t>*Mar 1 11:52:45:</a:t>
            </a:r>
            <a:r>
              <a:rPr lang="en-US" sz="1600" dirty="0">
                <a:solidFill>
                  <a:srgbClr val="DFDFDF"/>
                </a:solidFill>
                <a:latin typeface="Courier New" panose="02070309020205020404" pitchFamily="49" charset="0"/>
                <a:ea typeface="ＭＳ Ｐゴシック" pitchFamily="34" charset="-128"/>
              </a:rPr>
              <a:t> %LINK-3-UPDOWN: Interface GigabitEthernet0/0/0, changed state to up </a:t>
            </a:r>
          </a:p>
          <a:p>
            <a:pPr defTabSz="609585" fontAlgn="base">
              <a:spcBef>
                <a:spcPct val="0"/>
              </a:spcBef>
              <a:spcAft>
                <a:spcPct val="0"/>
              </a:spcAft>
            </a:pPr>
            <a:r>
              <a:rPr lang="en-US" sz="1600" dirty="0">
                <a:solidFill>
                  <a:srgbClr val="FBAB18"/>
                </a:solidFill>
                <a:latin typeface="Courier New" panose="02070309020205020404" pitchFamily="49" charset="0"/>
                <a:ea typeface="ＭＳ Ｐゴシック" pitchFamily="34" charset="-128"/>
              </a:rPr>
              <a:t>*Mar 1 11:52:46:</a:t>
            </a:r>
            <a:r>
              <a:rPr lang="en-US" sz="1600" dirty="0">
                <a:solidFill>
                  <a:srgbClr val="DFDFDF"/>
                </a:solidFill>
                <a:latin typeface="Courier New" panose="02070309020205020404" pitchFamily="49" charset="0"/>
                <a:ea typeface="ＭＳ Ｐゴシック" pitchFamily="34" charset="-128"/>
              </a:rPr>
              <a:t> %LINEPROTO-5-UPDOWN: Line protocol on Interface GigabitEthernet0/0/0, changed state to up </a:t>
            </a:r>
          </a:p>
          <a:p>
            <a:pPr defTabSz="609585" fontAlgn="base">
              <a:spcBef>
                <a:spcPct val="0"/>
              </a:spcBef>
              <a:spcAft>
                <a:spcPct val="0"/>
              </a:spcAft>
            </a:pPr>
            <a:r>
              <a:rPr lang="en-US" sz="1600" dirty="0">
                <a:solidFill>
                  <a:srgbClr val="DFDFDF"/>
                </a:solidFill>
                <a:latin typeface="Courier New" panose="02070309020205020404" pitchFamily="49" charset="0"/>
                <a:ea typeface="ＭＳ Ｐゴシック" pitchFamily="34" charset="-128"/>
              </a:rPr>
              <a:t>R1(config-if)#</a:t>
            </a:r>
            <a:endParaRPr lang="en-US" sz="1600" dirty="0">
              <a:solidFill>
                <a:srgbClr val="58585B"/>
              </a:solidFill>
              <a:latin typeface="Arial" charset="0"/>
              <a:ea typeface="ＭＳ Ｐゴシック" pitchFamily="34" charset="-128"/>
            </a:endParaRPr>
          </a:p>
        </p:txBody>
      </p:sp>
    </p:spTree>
    <p:extLst>
      <p:ext uri="{BB962C8B-B14F-4D97-AF65-F5344CB8AC3E}">
        <p14:creationId xmlns:p14="http://schemas.microsoft.com/office/powerpoint/2010/main" val="194450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Protocols</a:t>
            </a:r>
            <a:br>
              <a:rPr lang="en-US" altLang="en-US" dirty="0"/>
            </a:br>
            <a:r>
              <a:rPr lang="en-US" altLang="en-US" dirty="0"/>
              <a:t>Network Protocol Overview</a:t>
            </a:r>
          </a:p>
        </p:txBody>
      </p:sp>
      <p:sp>
        <p:nvSpPr>
          <p:cNvPr id="8195" name="Rectangle 6"/>
          <p:cNvSpPr>
            <a:spLocks noGrp="1" noChangeArrowheads="1"/>
          </p:cNvSpPr>
          <p:nvPr>
            <p:ph idx="1"/>
          </p:nvPr>
        </p:nvSpPr>
        <p:spPr>
          <a:xfrm>
            <a:off x="328991" y="1065261"/>
            <a:ext cx="3676952" cy="4814839"/>
          </a:xfrm>
        </p:spPr>
        <p:txBody>
          <a:bodyPr/>
          <a:lstStyle/>
          <a:p>
            <a:pPr marL="0" indent="0">
              <a:buNone/>
            </a:pPr>
            <a:r>
              <a:rPr lang="en-US" altLang="en-US" sz="2133" dirty="0"/>
              <a:t>Network protocols define a common set of rules.</a:t>
            </a:r>
          </a:p>
          <a:p>
            <a:pPr>
              <a:buFont typeface="Arial" panose="020B0604020202020204" pitchFamily="34" charset="0"/>
              <a:buChar char="•"/>
            </a:pPr>
            <a:r>
              <a:rPr lang="en-US" altLang="en-US" sz="2133" dirty="0"/>
              <a:t>Can be implemented on devices in:</a:t>
            </a:r>
          </a:p>
          <a:p>
            <a:pPr lvl="1"/>
            <a:r>
              <a:rPr lang="en-US" altLang="en-US" sz="2133" dirty="0"/>
              <a:t>Software</a:t>
            </a:r>
          </a:p>
          <a:p>
            <a:pPr lvl="1"/>
            <a:r>
              <a:rPr lang="en-US" altLang="en-US" sz="2133" dirty="0"/>
              <a:t>Hardware</a:t>
            </a:r>
          </a:p>
          <a:p>
            <a:pPr lvl="1"/>
            <a:r>
              <a:rPr lang="en-US" altLang="en-US" sz="2133" dirty="0"/>
              <a:t>Both</a:t>
            </a:r>
          </a:p>
          <a:p>
            <a:pPr>
              <a:buFont typeface="Arial" panose="020B0604020202020204" pitchFamily="34" charset="0"/>
              <a:buChar char="•"/>
            </a:pPr>
            <a:r>
              <a:rPr lang="en-US" altLang="en-US" sz="2133" dirty="0"/>
              <a:t>Protocols have their own:</a:t>
            </a:r>
          </a:p>
          <a:p>
            <a:pPr lvl="1"/>
            <a:r>
              <a:rPr lang="en-US" altLang="en-US" sz="2133" dirty="0"/>
              <a:t>Function</a:t>
            </a:r>
          </a:p>
          <a:p>
            <a:pPr lvl="1"/>
            <a:r>
              <a:rPr lang="en-US" altLang="en-US" sz="2133" dirty="0"/>
              <a:t>Format</a:t>
            </a:r>
          </a:p>
          <a:p>
            <a:pPr lvl="1"/>
            <a:r>
              <a:rPr lang="en-US" altLang="en-US" sz="2133" dirty="0"/>
              <a:t>Rules</a:t>
            </a:r>
          </a:p>
          <a:p>
            <a:pPr marL="0" indent="0">
              <a:buNone/>
            </a:pPr>
            <a:r>
              <a:rPr lang="en-US" altLang="ja-JP" dirty="0"/>
              <a:t> </a:t>
            </a:r>
          </a:p>
        </p:txBody>
      </p:sp>
      <p:graphicFrame>
        <p:nvGraphicFramePr>
          <p:cNvPr id="2" name="Table 1"/>
          <p:cNvGraphicFramePr>
            <a:graphicFrameLocks noGrp="1"/>
          </p:cNvGraphicFramePr>
          <p:nvPr/>
        </p:nvGraphicFramePr>
        <p:xfrm>
          <a:off x="4064000" y="1277257"/>
          <a:ext cx="7702245" cy="5334848"/>
        </p:xfrm>
        <a:graphic>
          <a:graphicData uri="http://schemas.openxmlformats.org/drawingml/2006/table">
            <a:tbl>
              <a:tblPr firstRow="1" bandRow="1">
                <a:tableStyleId>{5C22544A-7EE6-4342-B048-85BDC9FD1C3A}</a:tableStyleId>
              </a:tblPr>
              <a:tblGrid>
                <a:gridCol w="2070704">
                  <a:extLst>
                    <a:ext uri="{9D8B030D-6E8A-4147-A177-3AD203B41FA5}">
                      <a16:colId xmlns:a16="http://schemas.microsoft.com/office/drawing/2014/main" val="20000"/>
                    </a:ext>
                  </a:extLst>
                </a:gridCol>
                <a:gridCol w="5631541">
                  <a:extLst>
                    <a:ext uri="{9D8B030D-6E8A-4147-A177-3AD203B41FA5}">
                      <a16:colId xmlns:a16="http://schemas.microsoft.com/office/drawing/2014/main" val="20001"/>
                    </a:ext>
                  </a:extLst>
                </a:gridCol>
              </a:tblGrid>
              <a:tr h="886640">
                <a:tc>
                  <a:txBody>
                    <a:bodyPr/>
                    <a:lstStyle/>
                    <a:p>
                      <a:r>
                        <a:rPr lang="en-US" sz="2500" dirty="0"/>
                        <a:t>Protocol Type</a:t>
                      </a:r>
                    </a:p>
                  </a:txBody>
                  <a:tcPr marL="121920" marR="121920" marT="60960" marB="60960"/>
                </a:tc>
                <a:tc>
                  <a:txBody>
                    <a:bodyPr/>
                    <a:lstStyle/>
                    <a:p>
                      <a:r>
                        <a:rPr lang="en-US" sz="2500" dirty="0"/>
                        <a:t>Description</a:t>
                      </a:r>
                    </a:p>
                  </a:txBody>
                  <a:tcPr marL="121920" marR="121920" marT="60960" marB="60960"/>
                </a:tc>
                <a:extLst>
                  <a:ext uri="{0D108BD9-81ED-4DB2-BD59-A6C34878D82A}">
                    <a16:rowId xmlns:a16="http://schemas.microsoft.com/office/drawing/2014/main" val="10000"/>
                  </a:ext>
                </a:extLst>
              </a:tr>
              <a:tr h="1260095">
                <a:tc>
                  <a:txBody>
                    <a:bodyPr/>
                    <a:lstStyle/>
                    <a:p>
                      <a:r>
                        <a:rPr lang="en-US" sz="2500" dirty="0"/>
                        <a:t>Network Communications</a:t>
                      </a:r>
                    </a:p>
                  </a:txBody>
                  <a:tcPr marL="121920" marR="121920" marT="60960" marB="60960"/>
                </a:tc>
                <a:tc>
                  <a:txBody>
                    <a:bodyPr/>
                    <a:lstStyle/>
                    <a:p>
                      <a:r>
                        <a:rPr lang="en-US" sz="2500" dirty="0"/>
                        <a:t>enable two or more devices to communicate over one or more networks</a:t>
                      </a:r>
                    </a:p>
                  </a:txBody>
                  <a:tcPr marL="121920" marR="121920" marT="60960" marB="60960"/>
                </a:tc>
                <a:extLst>
                  <a:ext uri="{0D108BD9-81ED-4DB2-BD59-A6C34878D82A}">
                    <a16:rowId xmlns:a16="http://schemas.microsoft.com/office/drawing/2014/main" val="10001"/>
                  </a:ext>
                </a:extLst>
              </a:tr>
              <a:tr h="959184">
                <a:tc>
                  <a:txBody>
                    <a:bodyPr/>
                    <a:lstStyle/>
                    <a:p>
                      <a:r>
                        <a:rPr lang="en-US" sz="2500" dirty="0"/>
                        <a:t>Network</a:t>
                      </a:r>
                      <a:r>
                        <a:rPr lang="en-US" sz="2500" baseline="0" dirty="0"/>
                        <a:t> Security</a:t>
                      </a:r>
                      <a:endParaRPr lang="en-US" sz="2500" dirty="0"/>
                    </a:p>
                  </a:txBody>
                  <a:tcPr marL="121920" marR="121920" marT="60960" marB="60960"/>
                </a:tc>
                <a:tc>
                  <a:txBody>
                    <a:bodyPr/>
                    <a:lstStyle/>
                    <a:p>
                      <a:r>
                        <a:rPr lang="en-US" sz="2500" dirty="0"/>
                        <a:t>secure data to provide authentication, data integrity, and data encryption</a:t>
                      </a:r>
                    </a:p>
                  </a:txBody>
                  <a:tcPr marL="121920" marR="121920" marT="60960" marB="60960"/>
                </a:tc>
                <a:extLst>
                  <a:ext uri="{0D108BD9-81ED-4DB2-BD59-A6C34878D82A}">
                    <a16:rowId xmlns:a16="http://schemas.microsoft.com/office/drawing/2014/main" val="10002"/>
                  </a:ext>
                </a:extLst>
              </a:tr>
              <a:tr h="1260095">
                <a:tc>
                  <a:txBody>
                    <a:bodyPr/>
                    <a:lstStyle/>
                    <a:p>
                      <a:r>
                        <a:rPr lang="en-US" sz="2500" dirty="0"/>
                        <a:t>Routing</a:t>
                      </a:r>
                    </a:p>
                  </a:txBody>
                  <a:tcPr marL="121920" marR="121920" marT="60960" marB="60960"/>
                </a:tc>
                <a:tc>
                  <a:txBody>
                    <a:bodyPr/>
                    <a:lstStyle/>
                    <a:p>
                      <a:r>
                        <a:rPr lang="en-US" sz="2500" dirty="0"/>
                        <a:t>enable routers to exchange route information, compare path information, and select  best path</a:t>
                      </a:r>
                    </a:p>
                  </a:txBody>
                  <a:tcPr marL="121920" marR="121920" marT="60960" marB="60960"/>
                </a:tc>
                <a:extLst>
                  <a:ext uri="{0D108BD9-81ED-4DB2-BD59-A6C34878D82A}">
                    <a16:rowId xmlns:a16="http://schemas.microsoft.com/office/drawing/2014/main" val="10003"/>
                  </a:ext>
                </a:extLst>
              </a:tr>
              <a:tr h="959184">
                <a:tc>
                  <a:txBody>
                    <a:bodyPr/>
                    <a:lstStyle/>
                    <a:p>
                      <a:r>
                        <a:rPr lang="en-US" sz="2500" dirty="0"/>
                        <a:t>Service Discovery</a:t>
                      </a:r>
                    </a:p>
                  </a:txBody>
                  <a:tcPr marL="121920" marR="121920" marT="60960" marB="60960"/>
                </a:tc>
                <a:tc>
                  <a:txBody>
                    <a:bodyPr/>
                    <a:lstStyle/>
                    <a:p>
                      <a:r>
                        <a:rPr lang="en-US" sz="2500" dirty="0"/>
                        <a:t>used for the automatic detection of devices or services</a:t>
                      </a:r>
                    </a:p>
                  </a:txBody>
                  <a:tcPr marL="121920" marR="121920" marT="60960" marB="6096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55191"/>
            <a:ext cx="5379960" cy="1010068"/>
          </a:xfrm>
        </p:spPr>
        <p:txBody>
          <a:bodyPr/>
          <a:lstStyle/>
          <a:p>
            <a:r>
              <a:rPr lang="en-US" altLang="en-US" sz="2133" dirty="0"/>
              <a:t>Protocols</a:t>
            </a:r>
            <a:br>
              <a:rPr lang="en-US" altLang="en-US" dirty="0"/>
            </a:br>
            <a:r>
              <a:rPr lang="en-US" altLang="en-US" dirty="0"/>
              <a:t>Network Protocol Functions</a:t>
            </a:r>
          </a:p>
        </p:txBody>
      </p:sp>
      <p:sp>
        <p:nvSpPr>
          <p:cNvPr id="8195" name="Rectangle 6"/>
          <p:cNvSpPr>
            <a:spLocks noGrp="1" noChangeArrowheads="1"/>
          </p:cNvSpPr>
          <p:nvPr>
            <p:ph idx="1"/>
          </p:nvPr>
        </p:nvSpPr>
        <p:spPr>
          <a:xfrm>
            <a:off x="348342" y="1141791"/>
            <a:ext cx="4954209" cy="1761067"/>
          </a:xfrm>
        </p:spPr>
        <p:txBody>
          <a:bodyPr/>
          <a:lstStyle/>
          <a:p>
            <a:pPr>
              <a:buFont typeface="Arial" panose="020B0604020202020204" pitchFamily="34" charset="0"/>
              <a:buChar char="•"/>
            </a:pPr>
            <a:r>
              <a:rPr lang="en-US" sz="2133" dirty="0"/>
              <a:t>Devices use agreed-upon protocols to communicate</a:t>
            </a:r>
            <a:r>
              <a:rPr lang="en-US" altLang="ja-JP" sz="2133" dirty="0"/>
              <a:t> .</a:t>
            </a:r>
          </a:p>
          <a:p>
            <a:pPr>
              <a:buFont typeface="Arial" panose="020B0604020202020204" pitchFamily="34" charset="0"/>
              <a:buChar char="•"/>
            </a:pPr>
            <a:r>
              <a:rPr lang="en-US" altLang="ja-JP" sz="2133" dirty="0"/>
              <a:t>Protocols may have may have one or functions.</a:t>
            </a:r>
          </a:p>
        </p:txBody>
      </p:sp>
      <p:graphicFrame>
        <p:nvGraphicFramePr>
          <p:cNvPr id="2" name="Table 1"/>
          <p:cNvGraphicFramePr>
            <a:graphicFrameLocks noGrp="1"/>
          </p:cNvGraphicFramePr>
          <p:nvPr>
            <p:extLst>
              <p:ext uri="{D42A27DB-BD31-4B8C-83A1-F6EECF244321}">
                <p14:modId xmlns:p14="http://schemas.microsoft.com/office/powerpoint/2010/main" val="1372725872"/>
              </p:ext>
            </p:extLst>
          </p:nvPr>
        </p:nvGraphicFramePr>
        <p:xfrm>
          <a:off x="512237" y="2977961"/>
          <a:ext cx="11089214" cy="3824845"/>
        </p:xfrm>
        <a:graphic>
          <a:graphicData uri="http://schemas.openxmlformats.org/drawingml/2006/table">
            <a:tbl>
              <a:tblPr firstRow="1" bandRow="1">
                <a:tableStyleId>{5C22544A-7EE6-4342-B048-85BDC9FD1C3A}</a:tableStyleId>
              </a:tblPr>
              <a:tblGrid>
                <a:gridCol w="3135385">
                  <a:extLst>
                    <a:ext uri="{9D8B030D-6E8A-4147-A177-3AD203B41FA5}">
                      <a16:colId xmlns:a16="http://schemas.microsoft.com/office/drawing/2014/main" val="20000"/>
                    </a:ext>
                  </a:extLst>
                </a:gridCol>
                <a:gridCol w="7953829">
                  <a:extLst>
                    <a:ext uri="{9D8B030D-6E8A-4147-A177-3AD203B41FA5}">
                      <a16:colId xmlns:a16="http://schemas.microsoft.com/office/drawing/2014/main" val="20001"/>
                    </a:ext>
                  </a:extLst>
                </a:gridCol>
              </a:tblGrid>
              <a:tr h="449181">
                <a:tc>
                  <a:txBody>
                    <a:bodyPr/>
                    <a:lstStyle/>
                    <a:p>
                      <a:r>
                        <a:rPr lang="en-US" sz="2000" dirty="0"/>
                        <a:t>Function</a:t>
                      </a:r>
                    </a:p>
                  </a:txBody>
                  <a:tcPr marL="121920" marR="121920" marT="60960" marB="60960"/>
                </a:tc>
                <a:tc>
                  <a:txBody>
                    <a:bodyPr/>
                    <a:lstStyle/>
                    <a:p>
                      <a:r>
                        <a:rPr lang="en-US" sz="2000" dirty="0"/>
                        <a:t>Description</a:t>
                      </a:r>
                    </a:p>
                  </a:txBody>
                  <a:tcPr marL="121920" marR="121920" marT="60960" marB="60960"/>
                </a:tc>
                <a:extLst>
                  <a:ext uri="{0D108BD9-81ED-4DB2-BD59-A6C34878D82A}">
                    <a16:rowId xmlns:a16="http://schemas.microsoft.com/office/drawing/2014/main" val="10000"/>
                  </a:ext>
                </a:extLst>
              </a:tr>
              <a:tr h="449181">
                <a:tc>
                  <a:txBody>
                    <a:bodyPr/>
                    <a:lstStyle/>
                    <a:p>
                      <a:r>
                        <a:rPr lang="en-US" sz="2000" dirty="0"/>
                        <a:t>Addressing</a:t>
                      </a:r>
                    </a:p>
                  </a:txBody>
                  <a:tcPr marL="121920" marR="121920" marT="60960" marB="60960"/>
                </a:tc>
                <a:tc>
                  <a:txBody>
                    <a:bodyPr/>
                    <a:lstStyle/>
                    <a:p>
                      <a:r>
                        <a:rPr lang="en-US" sz="2000" dirty="0"/>
                        <a:t>Identifies</a:t>
                      </a:r>
                      <a:r>
                        <a:rPr lang="en-US" sz="2000" baseline="0" dirty="0"/>
                        <a:t> sender and receiver</a:t>
                      </a:r>
                      <a:endParaRPr lang="en-US" sz="2000" dirty="0"/>
                    </a:p>
                  </a:txBody>
                  <a:tcPr marL="121920" marR="121920" marT="60960" marB="60960"/>
                </a:tc>
                <a:extLst>
                  <a:ext uri="{0D108BD9-81ED-4DB2-BD59-A6C34878D82A}">
                    <a16:rowId xmlns:a16="http://schemas.microsoft.com/office/drawing/2014/main" val="10001"/>
                  </a:ext>
                </a:extLst>
              </a:tr>
              <a:tr h="449181">
                <a:tc>
                  <a:txBody>
                    <a:bodyPr/>
                    <a:lstStyle/>
                    <a:p>
                      <a:r>
                        <a:rPr lang="en-US" sz="2000" dirty="0"/>
                        <a:t>Reliability</a:t>
                      </a:r>
                    </a:p>
                  </a:txBody>
                  <a:tcPr marL="121920" marR="121920" marT="60960" marB="60960"/>
                </a:tc>
                <a:tc>
                  <a:txBody>
                    <a:bodyPr/>
                    <a:lstStyle/>
                    <a:p>
                      <a:r>
                        <a:rPr lang="en-US" sz="2000" dirty="0"/>
                        <a:t>Provides guaranteed delivery</a:t>
                      </a:r>
                    </a:p>
                  </a:txBody>
                  <a:tcPr marL="121920" marR="121920" marT="60960" marB="60960"/>
                </a:tc>
                <a:extLst>
                  <a:ext uri="{0D108BD9-81ED-4DB2-BD59-A6C34878D82A}">
                    <a16:rowId xmlns:a16="http://schemas.microsoft.com/office/drawing/2014/main" val="10002"/>
                  </a:ext>
                </a:extLst>
              </a:tr>
              <a:tr h="449181">
                <a:tc>
                  <a:txBody>
                    <a:bodyPr/>
                    <a:lstStyle/>
                    <a:p>
                      <a:r>
                        <a:rPr lang="en-US" sz="2000" dirty="0"/>
                        <a:t>Flow Control</a:t>
                      </a:r>
                    </a:p>
                  </a:txBody>
                  <a:tcPr marL="121920" marR="121920" marT="60960" marB="60960"/>
                </a:tc>
                <a:tc>
                  <a:txBody>
                    <a:bodyPr/>
                    <a:lstStyle/>
                    <a:p>
                      <a:r>
                        <a:rPr lang="en-US" sz="2000" dirty="0"/>
                        <a:t>Ensures data flows at an efficient</a:t>
                      </a:r>
                      <a:r>
                        <a:rPr lang="en-US" sz="2000" baseline="0" dirty="0"/>
                        <a:t> rate</a:t>
                      </a:r>
                      <a:endParaRPr lang="en-US" sz="2000" dirty="0"/>
                    </a:p>
                  </a:txBody>
                  <a:tcPr marL="121920" marR="121920" marT="60960" marB="60960"/>
                </a:tc>
                <a:extLst>
                  <a:ext uri="{0D108BD9-81ED-4DB2-BD59-A6C34878D82A}">
                    <a16:rowId xmlns:a16="http://schemas.microsoft.com/office/drawing/2014/main" val="10003"/>
                  </a:ext>
                </a:extLst>
              </a:tr>
              <a:tr h="449181">
                <a:tc>
                  <a:txBody>
                    <a:bodyPr/>
                    <a:lstStyle/>
                    <a:p>
                      <a:r>
                        <a:rPr lang="en-US" sz="2000" dirty="0"/>
                        <a:t>Sequencing</a:t>
                      </a:r>
                    </a:p>
                  </a:txBody>
                  <a:tcPr marL="121920" marR="121920" marT="60960" marB="60960"/>
                </a:tc>
                <a:tc>
                  <a:txBody>
                    <a:bodyPr/>
                    <a:lstStyle/>
                    <a:p>
                      <a:r>
                        <a:rPr lang="en-US" sz="2000" dirty="0"/>
                        <a:t>Uniquely labels each transmitted segment of data</a:t>
                      </a:r>
                    </a:p>
                  </a:txBody>
                  <a:tcPr marL="121920" marR="121920" marT="60960" marB="60960"/>
                </a:tc>
                <a:extLst>
                  <a:ext uri="{0D108BD9-81ED-4DB2-BD59-A6C34878D82A}">
                    <a16:rowId xmlns:a16="http://schemas.microsoft.com/office/drawing/2014/main" val="10004"/>
                  </a:ext>
                </a:extLst>
              </a:tr>
              <a:tr h="789470">
                <a:tc>
                  <a:txBody>
                    <a:bodyPr/>
                    <a:lstStyle/>
                    <a:p>
                      <a:r>
                        <a:rPr lang="en-US" sz="2000" dirty="0"/>
                        <a:t>Error Detection</a:t>
                      </a:r>
                    </a:p>
                  </a:txBody>
                  <a:tcPr marL="121920" marR="121920" marT="60960" marB="60960"/>
                </a:tc>
                <a:tc>
                  <a:txBody>
                    <a:bodyPr/>
                    <a:lstStyle/>
                    <a:p>
                      <a:r>
                        <a:rPr lang="en-US" sz="2000" dirty="0"/>
                        <a:t>Determines if data became corrupted during transmission</a:t>
                      </a:r>
                    </a:p>
                  </a:txBody>
                  <a:tcPr marL="121920" marR="121920" marT="60960" marB="60960"/>
                </a:tc>
                <a:extLst>
                  <a:ext uri="{0D108BD9-81ED-4DB2-BD59-A6C34878D82A}">
                    <a16:rowId xmlns:a16="http://schemas.microsoft.com/office/drawing/2014/main" val="10005"/>
                  </a:ext>
                </a:extLst>
              </a:tr>
              <a:tr h="789470">
                <a:tc>
                  <a:txBody>
                    <a:bodyPr/>
                    <a:lstStyle/>
                    <a:p>
                      <a:r>
                        <a:rPr lang="en-US" sz="2000" dirty="0"/>
                        <a:t>Application Interface</a:t>
                      </a:r>
                    </a:p>
                  </a:txBody>
                  <a:tcPr marL="121920" marR="121920" marT="60960" marB="60960"/>
                </a:tc>
                <a:tc>
                  <a:txBody>
                    <a:bodyPr/>
                    <a:lstStyle/>
                    <a:p>
                      <a:r>
                        <a:rPr lang="en-US" sz="2000" dirty="0"/>
                        <a:t>Process-to-process communications between network applications</a:t>
                      </a:r>
                    </a:p>
                  </a:txBody>
                  <a:tcPr marL="121920" marR="121920" marT="60960" marB="60960"/>
                </a:tc>
                <a:extLst>
                  <a:ext uri="{0D108BD9-81ED-4DB2-BD59-A6C34878D82A}">
                    <a16:rowId xmlns:a16="http://schemas.microsoft.com/office/drawing/2014/main" val="10006"/>
                  </a:ext>
                </a:extLst>
              </a:tr>
            </a:tbl>
          </a:graphicData>
        </a:graphic>
      </p:graphicFrame>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191" y="1"/>
            <a:ext cx="5989260" cy="290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70311268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55191"/>
            <a:ext cx="6250817" cy="1105952"/>
          </a:xfrm>
        </p:spPr>
        <p:txBody>
          <a:bodyPr/>
          <a:lstStyle/>
          <a:p>
            <a:r>
              <a:rPr lang="en-US" altLang="en-US" sz="2133" dirty="0"/>
              <a:t>Protocols</a:t>
            </a:r>
            <a:br>
              <a:rPr lang="en-US" altLang="en-US" dirty="0"/>
            </a:br>
            <a:r>
              <a:rPr lang="en-US" altLang="en-US" dirty="0"/>
              <a:t>Protocol Interaction</a:t>
            </a:r>
          </a:p>
        </p:txBody>
      </p:sp>
      <p:sp>
        <p:nvSpPr>
          <p:cNvPr id="8195" name="Rectangle 6"/>
          <p:cNvSpPr>
            <a:spLocks noGrp="1" noChangeArrowheads="1"/>
          </p:cNvSpPr>
          <p:nvPr>
            <p:ph idx="1"/>
          </p:nvPr>
        </p:nvSpPr>
        <p:spPr>
          <a:xfrm>
            <a:off x="270935" y="1315961"/>
            <a:ext cx="6096000" cy="1320683"/>
          </a:xfrm>
        </p:spPr>
        <p:txBody>
          <a:bodyPr/>
          <a:lstStyle/>
          <a:p>
            <a:pPr>
              <a:buFont typeface="Arial" panose="020B0604020202020204" pitchFamily="34" charset="0"/>
              <a:buChar char="•"/>
            </a:pPr>
            <a:r>
              <a:rPr lang="en-US" sz="2133" dirty="0"/>
              <a:t>Networks require the use of several protocols.</a:t>
            </a:r>
            <a:endParaRPr lang="en-US" altLang="ja-JP" dirty="0"/>
          </a:p>
          <a:p>
            <a:pPr>
              <a:buFont typeface="Arial" panose="020B0604020202020204" pitchFamily="34" charset="0"/>
              <a:buChar char="•"/>
            </a:pPr>
            <a:r>
              <a:rPr lang="en-US" altLang="ja-JP" sz="2133" dirty="0"/>
              <a:t>Each protocol has its own function and format.</a:t>
            </a:r>
          </a:p>
          <a:p>
            <a:pPr marL="0" indent="0">
              <a:buNone/>
            </a:pPr>
            <a:endParaRPr lang="en-US" altLang="ja-JP" dirty="0"/>
          </a:p>
        </p:txBody>
      </p:sp>
      <p:graphicFrame>
        <p:nvGraphicFramePr>
          <p:cNvPr id="2" name="Table 1"/>
          <p:cNvGraphicFramePr>
            <a:graphicFrameLocks noGrp="1"/>
          </p:cNvGraphicFramePr>
          <p:nvPr>
            <p:extLst>
              <p:ext uri="{D42A27DB-BD31-4B8C-83A1-F6EECF244321}">
                <p14:modId xmlns:p14="http://schemas.microsoft.com/office/powerpoint/2010/main" val="1557643"/>
              </p:ext>
            </p:extLst>
          </p:nvPr>
        </p:nvGraphicFramePr>
        <p:xfrm>
          <a:off x="599623" y="3005668"/>
          <a:ext cx="11089215" cy="3797142"/>
        </p:xfrm>
        <a:graphic>
          <a:graphicData uri="http://schemas.openxmlformats.org/drawingml/2006/table">
            <a:tbl>
              <a:tblPr firstRow="1" bandRow="1">
                <a:tableStyleId>{5C22544A-7EE6-4342-B048-85BDC9FD1C3A}</a:tableStyleId>
              </a:tblPr>
              <a:tblGrid>
                <a:gridCol w="2787044">
                  <a:extLst>
                    <a:ext uri="{9D8B030D-6E8A-4147-A177-3AD203B41FA5}">
                      <a16:colId xmlns:a16="http://schemas.microsoft.com/office/drawing/2014/main" val="20000"/>
                    </a:ext>
                  </a:extLst>
                </a:gridCol>
                <a:gridCol w="8302171">
                  <a:extLst>
                    <a:ext uri="{9D8B030D-6E8A-4147-A177-3AD203B41FA5}">
                      <a16:colId xmlns:a16="http://schemas.microsoft.com/office/drawing/2014/main" val="20001"/>
                    </a:ext>
                  </a:extLst>
                </a:gridCol>
              </a:tblGrid>
              <a:tr h="397796">
                <a:tc>
                  <a:txBody>
                    <a:bodyPr/>
                    <a:lstStyle/>
                    <a:p>
                      <a:r>
                        <a:rPr lang="en-US" sz="1800" dirty="0"/>
                        <a:t>Protocol</a:t>
                      </a:r>
                    </a:p>
                  </a:txBody>
                  <a:tcPr marL="121920" marR="121920" marT="60960" marB="60960"/>
                </a:tc>
                <a:tc>
                  <a:txBody>
                    <a:bodyPr/>
                    <a:lstStyle/>
                    <a:p>
                      <a:r>
                        <a:rPr lang="en-US" sz="1800" dirty="0"/>
                        <a:t>Function</a:t>
                      </a:r>
                    </a:p>
                  </a:txBody>
                  <a:tcPr marL="121920" marR="121920" marT="60960" marB="60960"/>
                </a:tc>
                <a:extLst>
                  <a:ext uri="{0D108BD9-81ED-4DB2-BD59-A6C34878D82A}">
                    <a16:rowId xmlns:a16="http://schemas.microsoft.com/office/drawing/2014/main" val="10000"/>
                  </a:ext>
                </a:extLst>
              </a:tr>
              <a:tr h="1000517">
                <a:tc>
                  <a:txBody>
                    <a:bodyPr/>
                    <a:lstStyle/>
                    <a:p>
                      <a:r>
                        <a:rPr lang="en-US" sz="1800" b="1" dirty="0"/>
                        <a:t>Hypertext Transfer Protocol (HTTP)</a:t>
                      </a:r>
                      <a:endParaRPr lang="en-US" sz="1800" dirty="0"/>
                    </a:p>
                  </a:txBody>
                  <a:tcPr marL="121920" marR="121920" marT="60960" marB="60960"/>
                </a:tc>
                <a:tc>
                  <a:txBody>
                    <a:bodyPr/>
                    <a:lstStyle/>
                    <a:p>
                      <a:pPr marL="285750" indent="-285750">
                        <a:buFont typeface="Wingdings" panose="05000000000000000000" pitchFamily="2" charset="2"/>
                        <a:buChar char="§"/>
                      </a:pPr>
                      <a:r>
                        <a:rPr lang="en-US" sz="1800" dirty="0"/>
                        <a:t>Governs the way a web server and a web client interact</a:t>
                      </a:r>
                    </a:p>
                    <a:p>
                      <a:pPr marL="285750" indent="-285750">
                        <a:buFont typeface="Wingdings" panose="05000000000000000000" pitchFamily="2" charset="2"/>
                        <a:buChar char="§"/>
                      </a:pPr>
                      <a:r>
                        <a:rPr lang="en-US" sz="1800" dirty="0"/>
                        <a:t>Defines content and format</a:t>
                      </a:r>
                    </a:p>
                  </a:txBody>
                  <a:tcPr marL="121920" marR="121920" marT="60960" marB="60960"/>
                </a:tc>
                <a:extLst>
                  <a:ext uri="{0D108BD9-81ED-4DB2-BD59-A6C34878D82A}">
                    <a16:rowId xmlns:a16="http://schemas.microsoft.com/office/drawing/2014/main" val="10001"/>
                  </a:ext>
                </a:extLst>
              </a:tr>
              <a:tr h="1000517">
                <a:tc>
                  <a:txBody>
                    <a:bodyPr/>
                    <a:lstStyle/>
                    <a:p>
                      <a:r>
                        <a:rPr lang="en-US" sz="1800" b="1" dirty="0"/>
                        <a:t>Transmission Control Protocol (TCP)</a:t>
                      </a:r>
                      <a:endParaRPr lang="en-US" sz="1800" dirty="0"/>
                    </a:p>
                  </a:txBody>
                  <a:tcPr marL="121920" marR="121920" marT="60960" marB="60960"/>
                </a:tc>
                <a:tc>
                  <a:txBody>
                    <a:bodyPr/>
                    <a:lstStyle/>
                    <a:p>
                      <a:pPr marL="285750" indent="-285750">
                        <a:buFont typeface="Wingdings" panose="05000000000000000000" pitchFamily="2" charset="2"/>
                        <a:buChar char="§"/>
                      </a:pPr>
                      <a:r>
                        <a:rPr lang="en-US" sz="1800" dirty="0"/>
                        <a:t>Manages the individual conversations</a:t>
                      </a:r>
                    </a:p>
                    <a:p>
                      <a:pPr marL="285750" indent="-285750">
                        <a:buFont typeface="Wingdings" panose="05000000000000000000" pitchFamily="2" charset="2"/>
                        <a:buChar char="§"/>
                      </a:pPr>
                      <a:r>
                        <a:rPr lang="en-US" sz="1800" dirty="0"/>
                        <a:t>Provides guaranteed delivery</a:t>
                      </a:r>
                    </a:p>
                    <a:p>
                      <a:pPr marL="285750" indent="-285750">
                        <a:buFont typeface="Wingdings" panose="05000000000000000000" pitchFamily="2" charset="2"/>
                        <a:buChar char="§"/>
                      </a:pPr>
                      <a:r>
                        <a:rPr lang="en-US" sz="1800" dirty="0"/>
                        <a:t>Manages flow control</a:t>
                      </a:r>
                    </a:p>
                  </a:txBody>
                  <a:tcPr marL="121920" marR="121920" marT="60960" marB="60960"/>
                </a:tc>
                <a:extLst>
                  <a:ext uri="{0D108BD9-81ED-4DB2-BD59-A6C34878D82A}">
                    <a16:rowId xmlns:a16="http://schemas.microsoft.com/office/drawing/2014/main" val="10002"/>
                  </a:ext>
                </a:extLst>
              </a:tr>
              <a:tr h="699156">
                <a:tc>
                  <a:txBody>
                    <a:bodyPr/>
                    <a:lstStyle/>
                    <a:p>
                      <a:r>
                        <a:rPr lang="en-US" sz="1800" b="1" dirty="0"/>
                        <a:t>Internet Protocol (IP)</a:t>
                      </a:r>
                      <a:endParaRPr lang="en-US" sz="1800" dirty="0"/>
                    </a:p>
                  </a:txBody>
                  <a:tcPr marL="121920" marR="121920" marT="60960" marB="60960"/>
                </a:tc>
                <a:tc>
                  <a:txBody>
                    <a:bodyPr/>
                    <a:lstStyle/>
                    <a:p>
                      <a:r>
                        <a:rPr lang="en-US" sz="1800" dirty="0"/>
                        <a:t>Delivers messages globally from the sender to the receiver</a:t>
                      </a:r>
                    </a:p>
                  </a:txBody>
                  <a:tcPr marL="121920" marR="121920" marT="60960" marB="60960"/>
                </a:tc>
                <a:extLst>
                  <a:ext uri="{0D108BD9-81ED-4DB2-BD59-A6C34878D82A}">
                    <a16:rowId xmlns:a16="http://schemas.microsoft.com/office/drawing/2014/main" val="10003"/>
                  </a:ext>
                </a:extLst>
              </a:tr>
              <a:tr h="699156">
                <a:tc>
                  <a:txBody>
                    <a:bodyPr/>
                    <a:lstStyle/>
                    <a:p>
                      <a:r>
                        <a:rPr lang="en-US" sz="1800" b="1" dirty="0"/>
                        <a:t>Ethernet</a:t>
                      </a:r>
                      <a:endParaRPr lang="en-US" sz="1800" dirty="0"/>
                    </a:p>
                  </a:txBody>
                  <a:tcPr marL="121920" marR="121920" marT="60960" marB="60960"/>
                </a:tc>
                <a:tc>
                  <a:txBody>
                    <a:bodyPr/>
                    <a:lstStyle/>
                    <a:p>
                      <a:r>
                        <a:rPr lang="en-US" sz="1800" dirty="0"/>
                        <a:t>Delivers messages from one NIC to another NIC on the same Ethernet Local Area Network (LAN)</a:t>
                      </a:r>
                    </a:p>
                  </a:txBody>
                  <a:tcPr marL="121920" marR="121920" marT="60960" marB="60960"/>
                </a:tc>
                <a:extLst>
                  <a:ext uri="{0D108BD9-81ED-4DB2-BD59-A6C34878D82A}">
                    <a16:rowId xmlns:a16="http://schemas.microsoft.com/office/drawing/2014/main" val="10004"/>
                  </a:ext>
                </a:extLst>
              </a:tr>
            </a:tbl>
          </a:graphicData>
        </a:graphic>
      </p:graphicFrame>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199" y="1"/>
            <a:ext cx="4483703" cy="2892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5741446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4" y="1220546"/>
            <a:ext cx="10975285" cy="2403188"/>
          </a:xfrm>
        </p:spPr>
        <p:txBody>
          <a:bodyPr/>
          <a:lstStyle/>
          <a:p>
            <a:r>
              <a:rPr lang="en-US" dirty="0">
                <a:solidFill>
                  <a:schemeClr val="accent5">
                    <a:lumMod val="40000"/>
                    <a:lumOff val="60000"/>
                  </a:schemeClr>
                </a:solidFill>
              </a:rPr>
              <a:t>3.3 Protocol Suites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55192"/>
            <a:ext cx="12192000" cy="817083"/>
          </a:xfrm>
        </p:spPr>
        <p:txBody>
          <a:bodyPr/>
          <a:lstStyle/>
          <a:p>
            <a:pPr eaLnBrk="1" hangingPunct="1"/>
            <a:r>
              <a:rPr lang="en-US" dirty="0"/>
              <a:t>Module Objectives</a:t>
            </a:r>
          </a:p>
        </p:txBody>
      </p:sp>
      <p:sp>
        <p:nvSpPr>
          <p:cNvPr id="6147" name="Rectangle 34"/>
          <p:cNvSpPr>
            <a:spLocks noGrp="1" noChangeArrowheads="1"/>
          </p:cNvSpPr>
          <p:nvPr>
            <p:ph idx="1"/>
          </p:nvPr>
        </p:nvSpPr>
        <p:spPr>
          <a:xfrm>
            <a:off x="135788" y="684467"/>
            <a:ext cx="11692035" cy="1185512"/>
          </a:xfrm>
        </p:spPr>
        <p:txBody>
          <a:bodyPr/>
          <a:lstStyle/>
          <a:p>
            <a:pPr marL="0" indent="0">
              <a:spcBef>
                <a:spcPct val="30000"/>
              </a:spcBef>
              <a:buNone/>
            </a:pPr>
            <a:r>
              <a:rPr lang="en-US" b="1" dirty="0"/>
              <a:t>Module Title</a:t>
            </a:r>
            <a:r>
              <a:rPr lang="en-US" dirty="0"/>
              <a:t>: Protocols and Models</a:t>
            </a:r>
          </a:p>
          <a:p>
            <a:pPr marL="0" indent="0">
              <a:spcBef>
                <a:spcPct val="30000"/>
              </a:spcBef>
              <a:buNone/>
            </a:pPr>
            <a:r>
              <a:rPr lang="en-US" b="1" dirty="0"/>
              <a:t>Module Objective</a:t>
            </a:r>
            <a:r>
              <a:rPr lang="en-US" dirty="0"/>
              <a:t>: Explain how network protocols enable devices to access local and remote network resources.</a:t>
            </a:r>
          </a:p>
          <a:p>
            <a:pPr marL="0" indent="0">
              <a:spcBef>
                <a:spcPct val="30000"/>
              </a:spcBef>
              <a:buNone/>
            </a:pPr>
            <a:endParaRPr lang="en-US" dirty="0"/>
          </a:p>
          <a:p>
            <a:pPr marL="119060" indent="0">
              <a:spcBef>
                <a:spcPct val="30000"/>
              </a:spcBef>
              <a:buNone/>
            </a:pPr>
            <a:endParaRPr lang="en-US" dirty="0"/>
          </a:p>
          <a:p>
            <a:pPr marL="119060" indent="0">
              <a:spcBef>
                <a:spcPct val="30000"/>
              </a:spcBef>
              <a:buNone/>
            </a:pPr>
            <a:endParaRPr lang="en-US" dirty="0"/>
          </a:p>
        </p:txBody>
      </p:sp>
      <p:graphicFrame>
        <p:nvGraphicFramePr>
          <p:cNvPr id="3" name="Table 2"/>
          <p:cNvGraphicFramePr>
            <a:graphicFrameLocks noGrp="1"/>
          </p:cNvGraphicFramePr>
          <p:nvPr/>
        </p:nvGraphicFramePr>
        <p:xfrm>
          <a:off x="650578" y="2041792"/>
          <a:ext cx="10890845" cy="4232084"/>
        </p:xfrm>
        <a:graphic>
          <a:graphicData uri="http://schemas.openxmlformats.org/drawingml/2006/table">
            <a:tbl>
              <a:tblPr firstRow="1" firstCol="1" bandRow="1">
                <a:tableStyleId>{5C22544A-7EE6-4342-B048-85BDC9FD1C3A}</a:tableStyleId>
              </a:tblPr>
              <a:tblGrid>
                <a:gridCol w="3542009">
                  <a:extLst>
                    <a:ext uri="{9D8B030D-6E8A-4147-A177-3AD203B41FA5}">
                      <a16:colId xmlns:a16="http://schemas.microsoft.com/office/drawing/2014/main" val="20000"/>
                    </a:ext>
                  </a:extLst>
                </a:gridCol>
                <a:gridCol w="7348836">
                  <a:extLst>
                    <a:ext uri="{9D8B030D-6E8A-4147-A177-3AD203B41FA5}">
                      <a16:colId xmlns:a16="http://schemas.microsoft.com/office/drawing/2014/main" val="20001"/>
                    </a:ext>
                  </a:extLst>
                </a:gridCol>
              </a:tblGrid>
              <a:tr h="248221">
                <a:tc>
                  <a:txBody>
                    <a:bodyPr/>
                    <a:lstStyle/>
                    <a:p>
                      <a:pPr marL="0" marR="0">
                        <a:lnSpc>
                          <a:spcPct val="107000"/>
                        </a:lnSpc>
                        <a:spcBef>
                          <a:spcPts val="0"/>
                        </a:spcBef>
                        <a:spcAft>
                          <a:spcPts val="0"/>
                        </a:spcAft>
                      </a:pPr>
                      <a:r>
                        <a:rPr lang="en-US" sz="1600">
                          <a:effectLst/>
                        </a:rPr>
                        <a:t>Topic Title</a:t>
                      </a:r>
                      <a:endParaRPr lang="en-US" sz="1500">
                        <a:effectLst/>
                        <a:latin typeface="Calibri"/>
                        <a:ea typeface="Calibri"/>
                        <a:cs typeface="Times New Roman"/>
                      </a:endParaRPr>
                    </a:p>
                  </a:txBody>
                  <a:tcPr marT="0" marB="0"/>
                </a:tc>
                <a:tc>
                  <a:txBody>
                    <a:bodyPr/>
                    <a:lstStyle/>
                    <a:p>
                      <a:pPr marL="0" marR="0">
                        <a:lnSpc>
                          <a:spcPct val="107000"/>
                        </a:lnSpc>
                        <a:spcBef>
                          <a:spcPts val="0"/>
                        </a:spcBef>
                        <a:spcAft>
                          <a:spcPts val="0"/>
                        </a:spcAft>
                      </a:pPr>
                      <a:r>
                        <a:rPr lang="en-US" sz="1600">
                          <a:effectLst/>
                        </a:rPr>
                        <a:t>Topic Objective</a:t>
                      </a:r>
                      <a:endParaRPr lang="en-US" sz="1500">
                        <a:effectLst/>
                        <a:latin typeface="Calibri"/>
                        <a:ea typeface="Calibri"/>
                        <a:cs typeface="Times New Roman"/>
                      </a:endParaRPr>
                    </a:p>
                  </a:txBody>
                  <a:tcPr marT="0" marB="0"/>
                </a:tc>
                <a:extLst>
                  <a:ext uri="{0D108BD9-81ED-4DB2-BD59-A6C34878D82A}">
                    <a16:rowId xmlns:a16="http://schemas.microsoft.com/office/drawing/2014/main" val="10000"/>
                  </a:ext>
                </a:extLst>
              </a:tr>
              <a:tr h="496443">
                <a:tc>
                  <a:txBody>
                    <a:bodyPr/>
                    <a:lstStyle/>
                    <a:p>
                      <a:pPr marL="0" marR="0">
                        <a:lnSpc>
                          <a:spcPct val="107000"/>
                        </a:lnSpc>
                        <a:spcBef>
                          <a:spcPts val="0"/>
                        </a:spcBef>
                        <a:spcAft>
                          <a:spcPts val="0"/>
                        </a:spcAft>
                      </a:pPr>
                      <a:r>
                        <a:rPr lang="en-US" sz="1600" dirty="0">
                          <a:effectLst/>
                        </a:rPr>
                        <a:t>The Rules</a:t>
                      </a:r>
                      <a:endParaRPr lang="en-US" sz="1500" dirty="0">
                        <a:effectLst/>
                        <a:latin typeface="Calibri"/>
                        <a:ea typeface="Calibri"/>
                        <a:cs typeface="Times New Roman"/>
                      </a:endParaRPr>
                    </a:p>
                  </a:txBody>
                  <a:tcPr marT="0" marB="0"/>
                </a:tc>
                <a:tc>
                  <a:txBody>
                    <a:bodyPr/>
                    <a:lstStyle/>
                    <a:p>
                      <a:pPr marL="0" marR="0">
                        <a:lnSpc>
                          <a:spcPct val="107000"/>
                        </a:lnSpc>
                        <a:spcBef>
                          <a:spcPts val="0"/>
                        </a:spcBef>
                        <a:spcAft>
                          <a:spcPts val="0"/>
                        </a:spcAft>
                      </a:pPr>
                      <a:r>
                        <a:rPr lang="en-US" sz="1600" dirty="0">
                          <a:effectLst/>
                        </a:rPr>
                        <a:t>Describe the types of rules that are necessary to successfully communicate.</a:t>
                      </a:r>
                      <a:endParaRPr lang="en-US" sz="1500" dirty="0">
                        <a:effectLst/>
                        <a:latin typeface="Calibri"/>
                        <a:ea typeface="Calibri"/>
                        <a:cs typeface="Times New Roman"/>
                      </a:endParaRPr>
                    </a:p>
                  </a:txBody>
                  <a:tcPr marT="0" marB="0"/>
                </a:tc>
                <a:extLst>
                  <a:ext uri="{0D108BD9-81ED-4DB2-BD59-A6C34878D82A}">
                    <a16:rowId xmlns:a16="http://schemas.microsoft.com/office/drawing/2014/main" val="10001"/>
                  </a:ext>
                </a:extLst>
              </a:tr>
              <a:tr h="496443">
                <a:tc>
                  <a:txBody>
                    <a:bodyPr/>
                    <a:lstStyle/>
                    <a:p>
                      <a:pPr marL="0" marR="0">
                        <a:lnSpc>
                          <a:spcPct val="107000"/>
                        </a:lnSpc>
                        <a:spcBef>
                          <a:spcPts val="0"/>
                        </a:spcBef>
                        <a:spcAft>
                          <a:spcPts val="0"/>
                        </a:spcAft>
                      </a:pPr>
                      <a:r>
                        <a:rPr lang="en-US" sz="1600">
                          <a:effectLst/>
                        </a:rPr>
                        <a:t>Protocols</a:t>
                      </a:r>
                      <a:endParaRPr lang="en-US" sz="1500">
                        <a:effectLst/>
                        <a:latin typeface="Calibri"/>
                        <a:ea typeface="Calibri"/>
                        <a:cs typeface="Times New Roman"/>
                      </a:endParaRPr>
                    </a:p>
                  </a:txBody>
                  <a:tcPr marT="0" marB="0"/>
                </a:tc>
                <a:tc>
                  <a:txBody>
                    <a:bodyPr/>
                    <a:lstStyle/>
                    <a:p>
                      <a:pPr marL="0" marR="0">
                        <a:lnSpc>
                          <a:spcPct val="107000"/>
                        </a:lnSpc>
                        <a:spcBef>
                          <a:spcPts val="0"/>
                        </a:spcBef>
                        <a:spcAft>
                          <a:spcPts val="0"/>
                        </a:spcAft>
                      </a:pPr>
                      <a:r>
                        <a:rPr lang="en-US" sz="1600" dirty="0">
                          <a:effectLst/>
                        </a:rPr>
                        <a:t>Explain why protocols are necessary in network communication.</a:t>
                      </a:r>
                      <a:endParaRPr lang="en-US" sz="1500" dirty="0">
                        <a:effectLst/>
                        <a:latin typeface="Calibri"/>
                        <a:ea typeface="Calibri"/>
                        <a:cs typeface="Times New Roman"/>
                      </a:endParaRPr>
                    </a:p>
                  </a:txBody>
                  <a:tcPr marT="0" marB="0"/>
                </a:tc>
                <a:extLst>
                  <a:ext uri="{0D108BD9-81ED-4DB2-BD59-A6C34878D82A}">
                    <a16:rowId xmlns:a16="http://schemas.microsoft.com/office/drawing/2014/main" val="10002"/>
                  </a:ext>
                </a:extLst>
              </a:tr>
              <a:tr h="496443">
                <a:tc>
                  <a:txBody>
                    <a:bodyPr/>
                    <a:lstStyle/>
                    <a:p>
                      <a:pPr marL="0" marR="0">
                        <a:lnSpc>
                          <a:spcPct val="107000"/>
                        </a:lnSpc>
                        <a:spcBef>
                          <a:spcPts val="0"/>
                        </a:spcBef>
                        <a:spcAft>
                          <a:spcPts val="0"/>
                        </a:spcAft>
                      </a:pPr>
                      <a:r>
                        <a:rPr lang="en-US" sz="1600">
                          <a:effectLst/>
                        </a:rPr>
                        <a:t>Protocol Suites</a:t>
                      </a:r>
                      <a:endParaRPr lang="en-US" sz="1500">
                        <a:effectLst/>
                        <a:latin typeface="Calibri"/>
                        <a:ea typeface="Calibri"/>
                        <a:cs typeface="Times New Roman"/>
                      </a:endParaRPr>
                    </a:p>
                  </a:txBody>
                  <a:tcPr marT="0" marB="0"/>
                </a:tc>
                <a:tc>
                  <a:txBody>
                    <a:bodyPr/>
                    <a:lstStyle/>
                    <a:p>
                      <a:pPr marL="0" marR="0">
                        <a:lnSpc>
                          <a:spcPct val="107000"/>
                        </a:lnSpc>
                        <a:spcBef>
                          <a:spcPts val="0"/>
                        </a:spcBef>
                        <a:spcAft>
                          <a:spcPts val="0"/>
                        </a:spcAft>
                      </a:pPr>
                      <a:r>
                        <a:rPr lang="en-US" sz="1600">
                          <a:effectLst/>
                        </a:rPr>
                        <a:t>Explain the purpose of adhering to a protocol suite.</a:t>
                      </a:r>
                      <a:endParaRPr lang="en-US" sz="1500">
                        <a:effectLst/>
                        <a:latin typeface="Calibri"/>
                        <a:ea typeface="Calibri"/>
                        <a:cs typeface="Times New Roman"/>
                      </a:endParaRPr>
                    </a:p>
                  </a:txBody>
                  <a:tcPr marT="0" marB="0"/>
                </a:tc>
                <a:extLst>
                  <a:ext uri="{0D108BD9-81ED-4DB2-BD59-A6C34878D82A}">
                    <a16:rowId xmlns:a16="http://schemas.microsoft.com/office/drawing/2014/main" val="10003"/>
                  </a:ext>
                </a:extLst>
              </a:tr>
              <a:tr h="744664">
                <a:tc>
                  <a:txBody>
                    <a:bodyPr/>
                    <a:lstStyle/>
                    <a:p>
                      <a:pPr marL="0" marR="0">
                        <a:lnSpc>
                          <a:spcPct val="107000"/>
                        </a:lnSpc>
                        <a:spcBef>
                          <a:spcPts val="0"/>
                        </a:spcBef>
                        <a:spcAft>
                          <a:spcPts val="0"/>
                        </a:spcAft>
                      </a:pPr>
                      <a:r>
                        <a:rPr lang="en-US" sz="1600">
                          <a:effectLst/>
                        </a:rPr>
                        <a:t>Standards Organizations</a:t>
                      </a:r>
                      <a:endParaRPr lang="en-US" sz="1500">
                        <a:effectLst/>
                        <a:latin typeface="Calibri"/>
                        <a:ea typeface="Calibri"/>
                        <a:cs typeface="Times New Roman"/>
                      </a:endParaRPr>
                    </a:p>
                  </a:txBody>
                  <a:tcPr marT="0" marB="0"/>
                </a:tc>
                <a:tc>
                  <a:txBody>
                    <a:bodyPr/>
                    <a:lstStyle/>
                    <a:p>
                      <a:pPr marL="0" marR="0">
                        <a:lnSpc>
                          <a:spcPct val="107000"/>
                        </a:lnSpc>
                        <a:spcBef>
                          <a:spcPts val="0"/>
                        </a:spcBef>
                        <a:spcAft>
                          <a:spcPts val="0"/>
                        </a:spcAft>
                      </a:pPr>
                      <a:r>
                        <a:rPr lang="en-US" sz="1600">
                          <a:effectLst/>
                        </a:rPr>
                        <a:t>Explain the role of standards organizations in establishing protocols for network interoperability.</a:t>
                      </a:r>
                      <a:endParaRPr lang="en-US" sz="1500">
                        <a:effectLst/>
                        <a:latin typeface="Calibri"/>
                        <a:ea typeface="Calibri"/>
                        <a:cs typeface="Times New Roman"/>
                      </a:endParaRPr>
                    </a:p>
                  </a:txBody>
                  <a:tcPr marT="0" marB="0"/>
                </a:tc>
                <a:extLst>
                  <a:ext uri="{0D108BD9-81ED-4DB2-BD59-A6C34878D82A}">
                    <a16:rowId xmlns:a16="http://schemas.microsoft.com/office/drawing/2014/main" val="10004"/>
                  </a:ext>
                </a:extLst>
              </a:tr>
              <a:tr h="744664">
                <a:tc>
                  <a:txBody>
                    <a:bodyPr/>
                    <a:lstStyle/>
                    <a:p>
                      <a:pPr marL="0" marR="0">
                        <a:lnSpc>
                          <a:spcPct val="107000"/>
                        </a:lnSpc>
                        <a:spcBef>
                          <a:spcPts val="0"/>
                        </a:spcBef>
                        <a:spcAft>
                          <a:spcPts val="0"/>
                        </a:spcAft>
                      </a:pPr>
                      <a:r>
                        <a:rPr lang="en-US" sz="1600">
                          <a:effectLst/>
                        </a:rPr>
                        <a:t>Reference Models</a:t>
                      </a:r>
                      <a:endParaRPr lang="en-US" sz="1500">
                        <a:effectLst/>
                        <a:latin typeface="Calibri"/>
                        <a:ea typeface="Calibri"/>
                        <a:cs typeface="Times New Roman"/>
                      </a:endParaRPr>
                    </a:p>
                  </a:txBody>
                  <a:tcPr marT="0" marB="0"/>
                </a:tc>
                <a:tc>
                  <a:txBody>
                    <a:bodyPr/>
                    <a:lstStyle/>
                    <a:p>
                      <a:pPr marL="0" marR="0">
                        <a:lnSpc>
                          <a:spcPct val="107000"/>
                        </a:lnSpc>
                        <a:spcBef>
                          <a:spcPts val="0"/>
                        </a:spcBef>
                        <a:spcAft>
                          <a:spcPts val="0"/>
                        </a:spcAft>
                      </a:pPr>
                      <a:r>
                        <a:rPr lang="en-US" sz="1600">
                          <a:effectLst/>
                        </a:rPr>
                        <a:t>Explain how the TCP/IP model and the OSI model are used to facilitate standardization in the communication process.</a:t>
                      </a:r>
                      <a:endParaRPr lang="en-US" sz="1500">
                        <a:effectLst/>
                        <a:latin typeface="Calibri"/>
                        <a:ea typeface="Calibri"/>
                        <a:cs typeface="Times New Roman"/>
                      </a:endParaRPr>
                    </a:p>
                  </a:txBody>
                  <a:tcPr marT="0" marB="0"/>
                </a:tc>
                <a:extLst>
                  <a:ext uri="{0D108BD9-81ED-4DB2-BD59-A6C34878D82A}">
                    <a16:rowId xmlns:a16="http://schemas.microsoft.com/office/drawing/2014/main" val="10005"/>
                  </a:ext>
                </a:extLst>
              </a:tr>
              <a:tr h="508763">
                <a:tc>
                  <a:txBody>
                    <a:bodyPr/>
                    <a:lstStyle/>
                    <a:p>
                      <a:pPr marL="0" marR="0">
                        <a:lnSpc>
                          <a:spcPct val="107000"/>
                        </a:lnSpc>
                        <a:spcBef>
                          <a:spcPts val="0"/>
                        </a:spcBef>
                        <a:spcAft>
                          <a:spcPts val="0"/>
                        </a:spcAft>
                      </a:pPr>
                      <a:r>
                        <a:rPr lang="en-US" sz="1600">
                          <a:effectLst/>
                        </a:rPr>
                        <a:t>Data Encapsulation</a:t>
                      </a:r>
                      <a:endParaRPr lang="en-US" sz="1500">
                        <a:effectLst/>
                        <a:latin typeface="Calibri"/>
                        <a:ea typeface="Calibri"/>
                        <a:cs typeface="Times New Roman"/>
                      </a:endParaRPr>
                    </a:p>
                  </a:txBody>
                  <a:tcPr marT="0" marB="0"/>
                </a:tc>
                <a:tc>
                  <a:txBody>
                    <a:bodyPr/>
                    <a:lstStyle/>
                    <a:p>
                      <a:pPr marL="0" marR="0">
                        <a:lnSpc>
                          <a:spcPct val="107000"/>
                        </a:lnSpc>
                        <a:spcBef>
                          <a:spcPts val="0"/>
                        </a:spcBef>
                        <a:spcAft>
                          <a:spcPts val="0"/>
                        </a:spcAft>
                      </a:pPr>
                      <a:r>
                        <a:rPr lang="en-US" sz="1600">
                          <a:effectLst/>
                        </a:rPr>
                        <a:t>Explain how data encapsulation allows data to be transported across the network.</a:t>
                      </a:r>
                      <a:endParaRPr lang="en-US" sz="1500">
                        <a:effectLst/>
                        <a:latin typeface="Calibri"/>
                        <a:ea typeface="Calibri"/>
                        <a:cs typeface="Times New Roman"/>
                      </a:endParaRPr>
                    </a:p>
                  </a:txBody>
                  <a:tcPr marT="0" marB="0"/>
                </a:tc>
                <a:extLst>
                  <a:ext uri="{0D108BD9-81ED-4DB2-BD59-A6C34878D82A}">
                    <a16:rowId xmlns:a16="http://schemas.microsoft.com/office/drawing/2014/main" val="10006"/>
                  </a:ext>
                </a:extLst>
              </a:tr>
              <a:tr h="496443">
                <a:tc>
                  <a:txBody>
                    <a:bodyPr/>
                    <a:lstStyle/>
                    <a:p>
                      <a:pPr marL="0" marR="0">
                        <a:lnSpc>
                          <a:spcPct val="107000"/>
                        </a:lnSpc>
                        <a:spcBef>
                          <a:spcPts val="0"/>
                        </a:spcBef>
                        <a:spcAft>
                          <a:spcPts val="0"/>
                        </a:spcAft>
                      </a:pPr>
                      <a:r>
                        <a:rPr lang="en-US" sz="1600">
                          <a:effectLst/>
                        </a:rPr>
                        <a:t>Data Access</a:t>
                      </a:r>
                      <a:endParaRPr lang="en-US" sz="1500">
                        <a:effectLst/>
                        <a:latin typeface="Calibri"/>
                        <a:ea typeface="Calibri"/>
                        <a:cs typeface="Times New Roman"/>
                      </a:endParaRPr>
                    </a:p>
                  </a:txBody>
                  <a:tcPr marT="0" marB="0"/>
                </a:tc>
                <a:tc>
                  <a:txBody>
                    <a:bodyPr/>
                    <a:lstStyle/>
                    <a:p>
                      <a:pPr marL="0" marR="0">
                        <a:lnSpc>
                          <a:spcPct val="107000"/>
                        </a:lnSpc>
                        <a:spcBef>
                          <a:spcPts val="0"/>
                        </a:spcBef>
                        <a:spcAft>
                          <a:spcPts val="0"/>
                        </a:spcAft>
                      </a:pPr>
                      <a:r>
                        <a:rPr lang="en-US" sz="1600" dirty="0">
                          <a:effectLst/>
                        </a:rPr>
                        <a:t>Explain how local hosts access local resources on a network.</a:t>
                      </a:r>
                      <a:endParaRPr lang="en-US" sz="1500" dirty="0">
                        <a:effectLst/>
                        <a:latin typeface="Calibri"/>
                        <a:ea typeface="Calibri"/>
                        <a:cs typeface="Times New Roman"/>
                      </a:endParaRPr>
                    </a:p>
                  </a:txBody>
                  <a:tcPr marT="0" marB="0"/>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Protocol Suites</a:t>
            </a:r>
            <a:br>
              <a:rPr lang="en-US" altLang="en-US" dirty="0"/>
            </a:br>
            <a:r>
              <a:rPr lang="en-US" altLang="en-US" dirty="0"/>
              <a:t>Network Protocol Suites</a:t>
            </a:r>
            <a:endParaRPr lang="en-CA" altLang="en-US" dirty="0"/>
          </a:p>
        </p:txBody>
      </p:sp>
      <p:sp>
        <p:nvSpPr>
          <p:cNvPr id="13315" name="Content Placeholder 2"/>
          <p:cNvSpPr>
            <a:spLocks noGrp="1"/>
          </p:cNvSpPr>
          <p:nvPr>
            <p:ph idx="1"/>
          </p:nvPr>
        </p:nvSpPr>
        <p:spPr>
          <a:xfrm>
            <a:off x="164765" y="1157263"/>
            <a:ext cx="5799032" cy="5103837"/>
          </a:xfrm>
        </p:spPr>
        <p:txBody>
          <a:bodyPr/>
          <a:lstStyle/>
          <a:p>
            <a:pPr marL="0" indent="0">
              <a:buNone/>
            </a:pPr>
            <a:r>
              <a:rPr lang="en-US" sz="2133" dirty="0"/>
              <a:t>Protocols must be able to work with other protocols.</a:t>
            </a:r>
          </a:p>
          <a:p>
            <a:pPr marL="0" indent="0">
              <a:buNone/>
            </a:pPr>
            <a:r>
              <a:rPr lang="en-US" sz="2133" dirty="0"/>
              <a:t>Protocol suite:</a:t>
            </a:r>
          </a:p>
          <a:p>
            <a:pPr lvl="1"/>
            <a:r>
              <a:rPr lang="en-US" sz="2133" dirty="0"/>
              <a:t>A group of inter-related protocols necessary to perform a communication function</a:t>
            </a:r>
          </a:p>
          <a:p>
            <a:pPr lvl="1"/>
            <a:r>
              <a:rPr lang="en-US" sz="2133" dirty="0"/>
              <a:t>Sets of rules that work together to help solve a problem</a:t>
            </a:r>
          </a:p>
          <a:p>
            <a:pPr marL="0" indent="0">
              <a:buNone/>
            </a:pPr>
            <a:r>
              <a:rPr lang="en-US" sz="2133" dirty="0"/>
              <a:t>The protocols are viewed in terms of layers:</a:t>
            </a:r>
          </a:p>
          <a:p>
            <a:pPr lvl="1"/>
            <a:r>
              <a:rPr lang="en-US" sz="2133" dirty="0"/>
              <a:t>Higher Layers</a:t>
            </a:r>
          </a:p>
          <a:p>
            <a:pPr lvl="1"/>
            <a:r>
              <a:rPr lang="en-US" sz="2133" dirty="0"/>
              <a:t>Lower Layers- concerned with moving data and provide services to upper layers</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52689"/>
            <a:ext cx="5931235" cy="3773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Protocol Suites</a:t>
            </a:r>
            <a:br>
              <a:rPr lang="en-US" altLang="en-US" dirty="0"/>
            </a:br>
            <a:r>
              <a:rPr lang="en-US" altLang="en-US" dirty="0"/>
              <a:t>Evolution of Protocol Suites</a:t>
            </a:r>
            <a:endParaRPr lang="en-CA" altLang="en-US" dirty="0"/>
          </a:p>
        </p:txBody>
      </p:sp>
      <p:sp>
        <p:nvSpPr>
          <p:cNvPr id="13315" name="Content Placeholder 2"/>
          <p:cNvSpPr>
            <a:spLocks noGrp="1"/>
          </p:cNvSpPr>
          <p:nvPr>
            <p:ph idx="1"/>
          </p:nvPr>
        </p:nvSpPr>
        <p:spPr>
          <a:xfrm>
            <a:off x="165903" y="1055662"/>
            <a:ext cx="5330173" cy="5141937"/>
          </a:xfrm>
        </p:spPr>
        <p:txBody>
          <a:bodyPr/>
          <a:lstStyle/>
          <a:p>
            <a:pPr marL="0" indent="0">
              <a:buNone/>
            </a:pPr>
            <a:r>
              <a:rPr lang="en-US" sz="2133" dirty="0"/>
              <a:t>There are several protocol suites.</a:t>
            </a:r>
          </a:p>
          <a:p>
            <a:pPr>
              <a:buFont typeface="Arial" panose="020B0604020202020204" pitchFamily="34" charset="0"/>
              <a:buChar char="•"/>
            </a:pPr>
            <a:r>
              <a:rPr lang="fr-FR" sz="1867" b="1" dirty="0"/>
              <a:t>Internet Protocol Suite or TCP/IP- </a:t>
            </a:r>
            <a:r>
              <a:rPr lang="fr-FR" sz="1867" dirty="0"/>
              <a:t>The</a:t>
            </a:r>
            <a:r>
              <a:rPr lang="fr-FR" sz="1867" b="1" dirty="0"/>
              <a:t> </a:t>
            </a:r>
            <a:r>
              <a:rPr lang="fr-FR" sz="1867" dirty="0" err="1"/>
              <a:t>most</a:t>
            </a:r>
            <a:r>
              <a:rPr lang="fr-FR" sz="1867" dirty="0"/>
              <a:t> </a:t>
            </a:r>
            <a:r>
              <a:rPr lang="fr-FR" sz="1867" dirty="0" err="1"/>
              <a:t>common</a:t>
            </a:r>
            <a:r>
              <a:rPr lang="fr-FR" sz="1867" dirty="0"/>
              <a:t> </a:t>
            </a:r>
            <a:r>
              <a:rPr lang="fr-FR" sz="1867" dirty="0" err="1"/>
              <a:t>protocol</a:t>
            </a:r>
            <a:r>
              <a:rPr lang="fr-FR" sz="1867" dirty="0"/>
              <a:t> suite and m</a:t>
            </a:r>
            <a:r>
              <a:rPr lang="en-US" sz="1867" dirty="0" err="1"/>
              <a:t>aintained</a:t>
            </a:r>
            <a:r>
              <a:rPr lang="en-US" sz="1867" dirty="0"/>
              <a:t> by the Internet Engineering Task Force (IETF)</a:t>
            </a:r>
          </a:p>
          <a:p>
            <a:pPr>
              <a:buFont typeface="Arial" panose="020B0604020202020204" pitchFamily="34" charset="0"/>
              <a:buChar char="•"/>
            </a:pPr>
            <a:r>
              <a:rPr lang="en-US" sz="1867" b="1" dirty="0"/>
              <a:t>Open Systems Interconnection (OSI) protocols- </a:t>
            </a:r>
            <a:r>
              <a:rPr lang="en-US" sz="1867" dirty="0"/>
              <a:t>Developed</a:t>
            </a:r>
            <a:r>
              <a:rPr lang="en-US" sz="1867" b="1" dirty="0"/>
              <a:t> </a:t>
            </a:r>
            <a:r>
              <a:rPr lang="en-US" sz="1867" dirty="0"/>
              <a:t>by the International Organization for Standardization (ISO) and the International Telecommunications Union (ITU)</a:t>
            </a:r>
          </a:p>
          <a:p>
            <a:pPr>
              <a:buFont typeface="Arial" panose="020B0604020202020204" pitchFamily="34" charset="0"/>
              <a:buChar char="•"/>
            </a:pPr>
            <a:r>
              <a:rPr lang="en-US" sz="1867" b="1" dirty="0"/>
              <a:t>AppleTalk- </a:t>
            </a:r>
            <a:r>
              <a:rPr lang="en-US" sz="1867" dirty="0"/>
              <a:t>Proprietary suite release by Apple Inc.</a:t>
            </a:r>
          </a:p>
          <a:p>
            <a:pPr>
              <a:buFont typeface="Arial" panose="020B0604020202020204" pitchFamily="34" charset="0"/>
              <a:buChar char="•"/>
            </a:pPr>
            <a:r>
              <a:rPr lang="en-US" sz="1867" b="1" dirty="0"/>
              <a:t>Novell NetWare- </a:t>
            </a:r>
            <a:r>
              <a:rPr lang="en-US" sz="1867" dirty="0"/>
              <a:t>Proprietary suite developed by Novell Inc.</a:t>
            </a:r>
            <a:endParaRPr lang="en-CA" altLang="en-US" sz="1867" dirty="0"/>
          </a:p>
          <a:p>
            <a:pPr lvl="1"/>
            <a:endParaRPr lang="en-CA" alt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077" y="1458030"/>
            <a:ext cx="6695924" cy="3878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163026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Protocol Suites</a:t>
            </a:r>
            <a:br>
              <a:rPr lang="en-US" altLang="en-US" dirty="0"/>
            </a:br>
            <a:r>
              <a:rPr lang="en-US" altLang="en-US" dirty="0"/>
              <a:t>TCP/IP Protocol Example</a:t>
            </a:r>
            <a:endParaRPr lang="en-CA" altLang="en-US" dirty="0"/>
          </a:p>
        </p:txBody>
      </p:sp>
      <p:sp>
        <p:nvSpPr>
          <p:cNvPr id="13315" name="Content Placeholder 2"/>
          <p:cNvSpPr>
            <a:spLocks noGrp="1"/>
          </p:cNvSpPr>
          <p:nvPr>
            <p:ph idx="1"/>
          </p:nvPr>
        </p:nvSpPr>
        <p:spPr>
          <a:xfrm>
            <a:off x="164766" y="1157263"/>
            <a:ext cx="4479807" cy="4977443"/>
          </a:xfrm>
        </p:spPr>
        <p:txBody>
          <a:bodyPr/>
          <a:lstStyle/>
          <a:p>
            <a:pPr>
              <a:buFont typeface="Arial" panose="020B0604020202020204" pitchFamily="34" charset="0"/>
              <a:buChar char="•"/>
            </a:pPr>
            <a:r>
              <a:rPr lang="en-US" sz="2133" dirty="0"/>
              <a:t>TCP/IP protocols operate at the application, transport, and internet layers.</a:t>
            </a:r>
          </a:p>
          <a:p>
            <a:pPr>
              <a:buFont typeface="Arial" panose="020B0604020202020204" pitchFamily="34" charset="0"/>
              <a:buChar char="•"/>
            </a:pPr>
            <a:r>
              <a:rPr lang="en-US" sz="2133" dirty="0"/>
              <a:t>The most common network access layer LAN protocols are Ethernet and WLAN (wireless LAN).</a:t>
            </a:r>
          </a:p>
          <a:p>
            <a:pPr lvl="1"/>
            <a:endParaRPr lang="en-CA"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244" y="1273931"/>
            <a:ext cx="7184469" cy="4318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272515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Protocol Suites</a:t>
            </a:r>
            <a:br>
              <a:rPr lang="en-US" altLang="en-US" dirty="0"/>
            </a:br>
            <a:r>
              <a:rPr lang="en-US" altLang="en-US" dirty="0"/>
              <a:t>TCP/IP Protocol Suite</a:t>
            </a:r>
            <a:endParaRPr lang="en-CA" altLang="en-US" dirty="0"/>
          </a:p>
        </p:txBody>
      </p:sp>
      <p:sp>
        <p:nvSpPr>
          <p:cNvPr id="13315" name="Content Placeholder 2"/>
          <p:cNvSpPr>
            <a:spLocks noGrp="1"/>
          </p:cNvSpPr>
          <p:nvPr>
            <p:ph idx="1"/>
          </p:nvPr>
        </p:nvSpPr>
        <p:spPr>
          <a:xfrm>
            <a:off x="222822" y="1093763"/>
            <a:ext cx="4479807" cy="5256237"/>
          </a:xfrm>
        </p:spPr>
        <p:txBody>
          <a:bodyPr/>
          <a:lstStyle/>
          <a:p>
            <a:pPr>
              <a:buFont typeface="Arial" panose="020B0604020202020204" pitchFamily="34" charset="0"/>
              <a:buChar char="•"/>
            </a:pPr>
            <a:r>
              <a:rPr lang="en-US" sz="1867" dirty="0"/>
              <a:t>TCP/IP is the protocol suite used by the internet and includes many protocols.</a:t>
            </a:r>
          </a:p>
          <a:p>
            <a:pPr>
              <a:buFont typeface="Arial" panose="020B0604020202020204" pitchFamily="34" charset="0"/>
              <a:buChar char="•"/>
            </a:pPr>
            <a:r>
              <a:rPr lang="en-US" sz="1867" dirty="0"/>
              <a:t>TCP/IP is:</a:t>
            </a:r>
          </a:p>
          <a:p>
            <a:pPr lvl="1"/>
            <a:r>
              <a:rPr lang="en-US" dirty="0"/>
              <a:t>An open standard protocol suite that is freely available to the public and can be used by any vendor</a:t>
            </a:r>
          </a:p>
          <a:p>
            <a:pPr lvl="1"/>
            <a:r>
              <a:rPr lang="en-US" dirty="0"/>
              <a:t>A standards-based protocol suite that is endorsed by the networking industry and approved by a standards organization to ensure interoperability </a:t>
            </a:r>
          </a:p>
          <a:p>
            <a:pPr lvl="1"/>
            <a:endParaRPr lang="en-CA" altLang="en-US" sz="16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629" y="1187041"/>
            <a:ext cx="7307036" cy="4548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004138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Protocol Suites</a:t>
            </a:r>
            <a:br>
              <a:rPr lang="en-US" altLang="en-US" dirty="0"/>
            </a:br>
            <a:r>
              <a:rPr lang="en-US" altLang="en-US" dirty="0"/>
              <a:t>TCP/IP Communication Process</a:t>
            </a:r>
            <a:endParaRPr lang="en-CA" altLang="en-US" dirty="0"/>
          </a:p>
        </p:txBody>
      </p:sp>
      <p:sp>
        <p:nvSpPr>
          <p:cNvPr id="13315" name="Content Placeholder 2"/>
          <p:cNvSpPr>
            <a:spLocks noGrp="1"/>
          </p:cNvSpPr>
          <p:nvPr>
            <p:ph idx="1"/>
          </p:nvPr>
        </p:nvSpPr>
        <p:spPr>
          <a:xfrm>
            <a:off x="164765" y="1157263"/>
            <a:ext cx="5815120" cy="1145669"/>
          </a:xfrm>
        </p:spPr>
        <p:txBody>
          <a:bodyPr/>
          <a:lstStyle/>
          <a:p>
            <a:pPr>
              <a:buFont typeface="Arial" panose="020B0604020202020204" pitchFamily="34" charset="0"/>
              <a:buChar char="•"/>
            </a:pPr>
            <a:r>
              <a:rPr lang="en-US" sz="2133" dirty="0"/>
              <a:t>A web server encapsulating and sending a web page to a client.</a:t>
            </a:r>
            <a:endParaRPr lang="en-CA" altLang="en-US" sz="2133" dirty="0"/>
          </a:p>
        </p:txBody>
      </p:sp>
      <p:sp>
        <p:nvSpPr>
          <p:cNvPr id="9" name="Content Placeholder 2"/>
          <p:cNvSpPr txBox="1">
            <a:spLocks/>
          </p:cNvSpPr>
          <p:nvPr/>
        </p:nvSpPr>
        <p:spPr bwMode="auto">
          <a:xfrm>
            <a:off x="6212115" y="1157263"/>
            <a:ext cx="5815120" cy="114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6478" indent="-226478" defTabSz="912261">
              <a:spcBef>
                <a:spcPts val="800"/>
              </a:spcBef>
              <a:spcAft>
                <a:spcPts val="800"/>
              </a:spcAft>
              <a:buClr>
                <a:srgbClr val="58585B"/>
              </a:buClr>
              <a:buFont typeface="Arial" panose="020B0604020202020204" pitchFamily="34" charset="0"/>
              <a:buChar char="•"/>
            </a:pPr>
            <a:r>
              <a:rPr lang="en-US" sz="2133" dirty="0">
                <a:latin typeface="Arial"/>
              </a:rPr>
              <a:t>A client de-encapsulating the web page for the web browser</a:t>
            </a:r>
            <a:endParaRPr lang="en-US" altLang="en-US" sz="2133" dirty="0">
              <a:latin typeface="Aria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17" y="2689961"/>
            <a:ext cx="5641088" cy="3430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6906" y="2786743"/>
            <a:ext cx="5715756" cy="3237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75253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25996" y="3088641"/>
            <a:ext cx="8896944" cy="1440191"/>
          </a:xfrm>
        </p:spPr>
        <p:txBody>
          <a:bodyPr/>
          <a:lstStyle/>
          <a:p>
            <a:r>
              <a:rPr lang="en-US" dirty="0">
                <a:solidFill>
                  <a:schemeClr val="accent5">
                    <a:lumMod val="40000"/>
                    <a:lumOff val="60000"/>
                  </a:schemeClr>
                </a:solidFill>
              </a:rPr>
              <a:t>Module 9: Address Resolution</a:t>
            </a:r>
          </a:p>
        </p:txBody>
      </p:sp>
      <p:sp>
        <p:nvSpPr>
          <p:cNvPr id="7" name="Subtitle 6"/>
          <p:cNvSpPr>
            <a:spLocks noGrp="1"/>
          </p:cNvSpPr>
          <p:nvPr>
            <p:ph type="subTitle" idx="1"/>
          </p:nvPr>
        </p:nvSpPr>
        <p:spPr>
          <a:xfrm>
            <a:off x="625996" y="5079368"/>
            <a:ext cx="3158605" cy="1202899"/>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43496311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486015" y="1095769"/>
            <a:ext cx="10683431" cy="1477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2133" b="1" dirty="0">
                <a:solidFill>
                  <a:srgbClr val="58585B"/>
                </a:solidFill>
                <a:latin typeface="Arial"/>
                <a:ea typeface="Calibri" panose="020F0502020204030204" pitchFamily="34" charset="0"/>
                <a:cs typeface="Calibri" panose="020F0502020204030204" pitchFamily="34" charset="0"/>
              </a:rPr>
              <a:t>Module Title: </a:t>
            </a:r>
            <a:r>
              <a:rPr lang="en-US" altLang="en-US" sz="2133" dirty="0">
                <a:solidFill>
                  <a:srgbClr val="58585B"/>
                </a:solidFill>
                <a:latin typeface="Arial"/>
                <a:ea typeface="Calibri" panose="020F0502020204030204" pitchFamily="34" charset="0"/>
                <a:cs typeface="Calibri" panose="020F0502020204030204" pitchFamily="34" charset="0"/>
              </a:rPr>
              <a:t>Address Resolution</a:t>
            </a:r>
          </a:p>
          <a:p>
            <a:pPr defTabSz="1219170" eaLnBrk="0" fontAlgn="base" hangingPunct="0">
              <a:spcBef>
                <a:spcPct val="0"/>
              </a:spcBef>
              <a:spcAft>
                <a:spcPct val="0"/>
              </a:spcAft>
            </a:pPr>
            <a:endParaRPr lang="en-US" altLang="en-US" sz="2133" dirty="0">
              <a:solidFill>
                <a:srgbClr val="58585B"/>
              </a:solidFill>
              <a:latin typeface="Arial"/>
              <a:ea typeface="ＭＳ Ｐゴシック" pitchFamily="34" charset="-128"/>
            </a:endParaRPr>
          </a:p>
          <a:p>
            <a:pPr defTabSz="1219170" eaLnBrk="0" fontAlgn="base" hangingPunct="0">
              <a:spcBef>
                <a:spcPct val="0"/>
              </a:spcBef>
              <a:spcAft>
                <a:spcPct val="0"/>
              </a:spcAft>
            </a:pPr>
            <a:r>
              <a:rPr lang="en-US" altLang="en-US" sz="2133" b="1" dirty="0">
                <a:solidFill>
                  <a:srgbClr val="58585B"/>
                </a:solidFill>
                <a:latin typeface="Arial"/>
                <a:ea typeface="Calibri" panose="020F0502020204030204" pitchFamily="34" charset="0"/>
                <a:cs typeface="Calibri" panose="020F0502020204030204" pitchFamily="34" charset="0"/>
              </a:rPr>
              <a:t>Module Objective</a:t>
            </a:r>
            <a:r>
              <a:rPr lang="en-US" altLang="en-US" sz="2133" dirty="0">
                <a:solidFill>
                  <a:srgbClr val="58585B"/>
                </a:solidFill>
                <a:latin typeface="Arial"/>
                <a:ea typeface="Calibri" panose="020F0502020204030204" pitchFamily="34" charset="0"/>
                <a:cs typeface="Calibri" panose="020F0502020204030204" pitchFamily="34" charset="0"/>
              </a:rPr>
              <a:t>: Explain how ARP and ND enable communication on a network</a:t>
            </a:r>
            <a:r>
              <a:rPr lang="en-US" altLang="en-US" sz="1600" dirty="0">
                <a:solidFill>
                  <a:srgbClr val="58585B"/>
                </a:solidFill>
                <a:latin typeface="Calibri" panose="020F0502020204030204" pitchFamily="34" charset="0"/>
                <a:ea typeface="Calibri" panose="020F0502020204030204" pitchFamily="34" charset="0"/>
                <a:cs typeface="Calibri" panose="020F0502020204030204" pitchFamily="34" charset="0"/>
              </a:rPr>
              <a:t>.</a:t>
            </a:r>
            <a:endParaRPr lang="en-US" altLang="en-US" sz="800" dirty="0">
              <a:solidFill>
                <a:srgbClr val="58585B"/>
              </a:solidFill>
              <a:latin typeface="Arial" charset="0"/>
              <a:ea typeface="ＭＳ Ｐゴシック" pitchFamily="34" charset="-128"/>
            </a:endParaRPr>
          </a:p>
          <a:p>
            <a:pPr defTabSz="1219170" eaLnBrk="0" fontAlgn="base" hangingPunct="0">
              <a:spcBef>
                <a:spcPct val="0"/>
              </a:spcBef>
              <a:spcAft>
                <a:spcPct val="0"/>
              </a:spcAft>
            </a:pPr>
            <a:endParaRPr lang="en-US" altLang="en-US" sz="2400" dirty="0">
              <a:solidFill>
                <a:srgbClr val="58585B"/>
              </a:solidFill>
              <a:latin typeface="Arial" panose="020B0604020202020204" pitchFamily="34" charset="0"/>
              <a:ea typeface="ＭＳ Ｐゴシック" pitchFamily="34" charset="-128"/>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nvGraphicFramePr>
        <p:xfrm>
          <a:off x="466272" y="2603417"/>
          <a:ext cx="11259456" cy="2033983"/>
        </p:xfrm>
        <a:graphic>
          <a:graphicData uri="http://schemas.openxmlformats.org/drawingml/2006/table">
            <a:tbl>
              <a:tblPr firstRow="1" firstCol="1" bandRow="1">
                <a:tableStyleId>{5C22544A-7EE6-4342-B048-85BDC9FD1C3A}</a:tableStyleId>
              </a:tblPr>
              <a:tblGrid>
                <a:gridCol w="3818565">
                  <a:extLst>
                    <a:ext uri="{9D8B030D-6E8A-4147-A177-3AD203B41FA5}">
                      <a16:colId xmlns:a16="http://schemas.microsoft.com/office/drawing/2014/main" val="1523797708"/>
                    </a:ext>
                  </a:extLst>
                </a:gridCol>
                <a:gridCol w="7440891">
                  <a:extLst>
                    <a:ext uri="{9D8B030D-6E8A-4147-A177-3AD203B41FA5}">
                      <a16:colId xmlns:a16="http://schemas.microsoft.com/office/drawing/2014/main" val="2750207184"/>
                    </a:ext>
                  </a:extLst>
                </a:gridCol>
              </a:tblGrid>
              <a:tr h="309765">
                <a:tc>
                  <a:txBody>
                    <a:bodyPr/>
                    <a:lstStyle/>
                    <a:p>
                      <a:pPr marL="0" marR="0">
                        <a:lnSpc>
                          <a:spcPct val="107000"/>
                        </a:lnSpc>
                        <a:spcBef>
                          <a:spcPts val="0"/>
                        </a:spcBef>
                        <a:spcAft>
                          <a:spcPts val="0"/>
                        </a:spcAft>
                      </a:pPr>
                      <a:r>
                        <a:rPr lang="en-US" sz="1600" dirty="0">
                          <a:effectLst/>
                        </a:rPr>
                        <a:t>Topic Title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nSpc>
                          <a:spcPct val="107000"/>
                        </a:lnSpc>
                        <a:spcBef>
                          <a:spcPts val="0"/>
                        </a:spcBef>
                        <a:spcAft>
                          <a:spcPts val="0"/>
                        </a:spcAft>
                      </a:pPr>
                      <a:r>
                        <a:rPr lang="en-US" sz="1600" dirty="0">
                          <a:effectLst/>
                        </a:rPr>
                        <a:t>Topic Objective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874061904"/>
                  </a:ext>
                </a:extLst>
              </a:tr>
              <a:tr h="635935">
                <a:tc>
                  <a:txBody>
                    <a:bodyPr/>
                    <a:lstStyle/>
                    <a:p>
                      <a:pPr marL="0" marR="0">
                        <a:lnSpc>
                          <a:spcPct val="107000"/>
                        </a:lnSpc>
                        <a:spcBef>
                          <a:spcPts val="0"/>
                        </a:spcBef>
                        <a:spcAft>
                          <a:spcPts val="0"/>
                        </a:spcAft>
                      </a:pPr>
                      <a:r>
                        <a:rPr lang="en-US" sz="1600" dirty="0">
                          <a:effectLst/>
                        </a:rPr>
                        <a:t>MAC and IP</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nSpc>
                          <a:spcPct val="107000"/>
                        </a:lnSpc>
                        <a:spcBef>
                          <a:spcPts val="0"/>
                        </a:spcBef>
                        <a:spcAft>
                          <a:spcPts val="0"/>
                        </a:spcAft>
                      </a:pPr>
                      <a:r>
                        <a:rPr lang="en-US" sz="1600" dirty="0">
                          <a:solidFill>
                            <a:srgbClr val="000000"/>
                          </a:solidFill>
                          <a:effectLst/>
                        </a:rPr>
                        <a:t>Compare the roles of the MAC address and the IP address.</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646858405"/>
                  </a:ext>
                </a:extLst>
              </a:tr>
              <a:tr h="452348">
                <a:tc>
                  <a:txBody>
                    <a:bodyPr/>
                    <a:lstStyle/>
                    <a:p>
                      <a:pPr marL="0" marR="0">
                        <a:lnSpc>
                          <a:spcPct val="107000"/>
                        </a:lnSpc>
                        <a:spcBef>
                          <a:spcPts val="0"/>
                        </a:spcBef>
                        <a:spcAft>
                          <a:spcPts val="0"/>
                        </a:spcAft>
                      </a:pPr>
                      <a:r>
                        <a:rPr lang="en-US" sz="1600" dirty="0">
                          <a:effectLst/>
                        </a:rPr>
                        <a:t>ARP</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nSpc>
                          <a:spcPct val="107000"/>
                        </a:lnSpc>
                        <a:spcBef>
                          <a:spcPts val="0"/>
                        </a:spcBef>
                        <a:spcAft>
                          <a:spcPts val="0"/>
                        </a:spcAft>
                      </a:pPr>
                      <a:r>
                        <a:rPr lang="en-US" sz="1600" dirty="0">
                          <a:solidFill>
                            <a:srgbClr val="000000"/>
                          </a:solidFill>
                          <a:effectLst/>
                        </a:rPr>
                        <a:t>Describe the purpose of ARP.</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435904258"/>
                  </a:ext>
                </a:extLst>
              </a:tr>
              <a:tr h="635935">
                <a:tc>
                  <a:txBody>
                    <a:bodyPr/>
                    <a:lstStyle/>
                    <a:p>
                      <a:pPr marL="0" marR="0">
                        <a:lnSpc>
                          <a:spcPct val="107000"/>
                        </a:lnSpc>
                        <a:spcBef>
                          <a:spcPts val="0"/>
                        </a:spcBef>
                        <a:spcAft>
                          <a:spcPts val="0"/>
                        </a:spcAft>
                      </a:pPr>
                      <a:r>
                        <a:rPr lang="en-US" sz="1600" dirty="0">
                          <a:effectLst/>
                        </a:rPr>
                        <a:t>Neighbor Discovery</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nSpc>
                          <a:spcPct val="107000"/>
                        </a:lnSpc>
                        <a:spcBef>
                          <a:spcPts val="0"/>
                        </a:spcBef>
                        <a:spcAft>
                          <a:spcPts val="0"/>
                        </a:spcAft>
                      </a:pPr>
                      <a:r>
                        <a:rPr lang="en-US" sz="1600" dirty="0">
                          <a:solidFill>
                            <a:srgbClr val="000000"/>
                          </a:solidFill>
                          <a:effectLst/>
                        </a:rPr>
                        <a:t>Describe the operation of IPv6 neighbor discovery.</a:t>
                      </a:r>
                      <a:endPar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357689891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130723" cy="1239520"/>
          </a:xfrm>
        </p:spPr>
        <p:txBody>
          <a:bodyPr/>
          <a:lstStyle/>
          <a:p>
            <a:r>
              <a:rPr lang="en-US" dirty="0">
                <a:solidFill>
                  <a:schemeClr val="accent5">
                    <a:lumMod val="40000"/>
                    <a:lumOff val="60000"/>
                  </a:schemeClr>
                </a:solidFill>
              </a:rPr>
              <a:t>9.1 MAC and IP</a:t>
            </a:r>
          </a:p>
        </p:txBody>
      </p:sp>
    </p:spTree>
    <p:custDataLst>
      <p:tags r:id="rId1"/>
    </p:custDataLst>
    <p:extLst>
      <p:ext uri="{BB962C8B-B14F-4D97-AF65-F5344CB8AC3E}">
        <p14:creationId xmlns:p14="http://schemas.microsoft.com/office/powerpoint/2010/main" val="214247931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MAC and IP</a:t>
            </a:r>
            <a:br>
              <a:rPr lang="en-US" dirty="0"/>
            </a:br>
            <a:r>
              <a:rPr lang="en-US" sz="3200" dirty="0"/>
              <a:t>Destination on Same Network</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38812" y="975784"/>
            <a:ext cx="11377227" cy="3121733"/>
          </a:xfrm>
        </p:spPr>
        <p:txBody>
          <a:bodyPr/>
          <a:lstStyle/>
          <a:p>
            <a:pPr marL="0" indent="0" algn="l"/>
            <a:r>
              <a:rPr lang="en-US" sz="2133" dirty="0">
                <a:solidFill>
                  <a:srgbClr val="000000"/>
                </a:solidFill>
              </a:rPr>
              <a:t>There</a:t>
            </a:r>
            <a:r>
              <a:rPr lang="en-US" sz="2133" dirty="0"/>
              <a:t> </a:t>
            </a:r>
            <a:r>
              <a:rPr lang="en-US" sz="2133" dirty="0">
                <a:solidFill>
                  <a:srgbClr val="000000"/>
                </a:solidFill>
              </a:rPr>
              <a:t>are two primary addresses assigned to a device on an Ethernet LAN:</a:t>
            </a:r>
          </a:p>
          <a:p>
            <a:pPr marL="554633" lvl="1" indent="-457189">
              <a:buFont typeface="Arial" panose="020B0604020202020204" pitchFamily="34" charset="0"/>
              <a:buChar char="•"/>
            </a:pPr>
            <a:r>
              <a:rPr lang="en-US" sz="2133" b="1" dirty="0">
                <a:solidFill>
                  <a:srgbClr val="000000"/>
                </a:solidFill>
              </a:rPr>
              <a:t>Layer 2 physical address (the MAC address)</a:t>
            </a:r>
            <a:r>
              <a:rPr lang="en-US" sz="2133" dirty="0">
                <a:solidFill>
                  <a:srgbClr val="000000"/>
                </a:solidFill>
              </a:rPr>
              <a:t> – Used for NIC to NIC communications on the same Ethernet network.</a:t>
            </a:r>
          </a:p>
          <a:p>
            <a:pPr marL="554633" lvl="1" indent="-457189">
              <a:buFont typeface="Arial" panose="020B0604020202020204" pitchFamily="34" charset="0"/>
              <a:buChar char="•"/>
            </a:pPr>
            <a:r>
              <a:rPr lang="en-US" sz="2133" b="1" dirty="0">
                <a:solidFill>
                  <a:srgbClr val="000000"/>
                </a:solidFill>
              </a:rPr>
              <a:t>Layer 3 logical address (the IP address)</a:t>
            </a:r>
            <a:r>
              <a:rPr lang="en-US" sz="2133" dirty="0">
                <a:solidFill>
                  <a:srgbClr val="000000"/>
                </a:solidFill>
              </a:rPr>
              <a:t> – Used to send the packet from the source device to the destination device. </a:t>
            </a:r>
          </a:p>
          <a:p>
            <a:pPr marL="97444" lvl="1" indent="0">
              <a:buNone/>
            </a:pPr>
            <a:r>
              <a:rPr lang="en-US" sz="2133" dirty="0">
                <a:solidFill>
                  <a:srgbClr val="000000"/>
                </a:solidFill>
              </a:rPr>
              <a:t>Layer 2 addresses are used to deliver frames from one NIC to another NIC on the same network. If a destination IP address is on the same network, the destination MAC address will be that of the destination device.</a:t>
            </a:r>
          </a:p>
        </p:txBody>
      </p:sp>
      <p:pic>
        <p:nvPicPr>
          <p:cNvPr id="2" name="Picture 1">
            <a:extLst>
              <a:ext uri="{FF2B5EF4-FFF2-40B4-BE49-F238E27FC236}">
                <a16:creationId xmlns:a16="http://schemas.microsoft.com/office/drawing/2014/main" id="{DB3295B7-4667-438E-A1A4-0A077F091E61}"/>
              </a:ext>
            </a:extLst>
          </p:cNvPr>
          <p:cNvPicPr>
            <a:picLocks noChangeAspect="1"/>
          </p:cNvPicPr>
          <p:nvPr/>
        </p:nvPicPr>
        <p:blipFill>
          <a:blip r:embed="rId3"/>
          <a:stretch>
            <a:fillRect/>
          </a:stretch>
        </p:blipFill>
        <p:spPr>
          <a:xfrm>
            <a:off x="3194304" y="4210308"/>
            <a:ext cx="5803392" cy="2299457"/>
          </a:xfrm>
          <a:prstGeom prst="rect">
            <a:avLst/>
          </a:prstGeom>
        </p:spPr>
      </p:pic>
    </p:spTree>
    <p:extLst>
      <p:ext uri="{BB962C8B-B14F-4D97-AF65-F5344CB8AC3E}">
        <p14:creationId xmlns:p14="http://schemas.microsoft.com/office/powerpoint/2010/main" val="25549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MAC and IP</a:t>
            </a:r>
            <a:br>
              <a:rPr lang="en-US" dirty="0"/>
            </a:br>
            <a:r>
              <a:rPr lang="en-US" sz="3200" dirty="0"/>
              <a:t>Destination on Remote Network</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38813" y="975783"/>
            <a:ext cx="11264104" cy="2119365"/>
          </a:xfrm>
        </p:spPr>
        <p:txBody>
          <a:bodyPr/>
          <a:lstStyle/>
          <a:p>
            <a:pPr marL="0" indent="0" algn="l"/>
            <a:r>
              <a:rPr lang="en-US" sz="2133" dirty="0">
                <a:solidFill>
                  <a:srgbClr val="000000"/>
                </a:solidFill>
              </a:rPr>
              <a:t>When the destination IP address is on a remote network, the destination MAC address is that of the default gateway.</a:t>
            </a:r>
          </a:p>
          <a:p>
            <a:pPr marL="554633" lvl="1" indent="-457189">
              <a:buFont typeface="Arial" panose="020B0604020202020204" pitchFamily="34" charset="0"/>
              <a:buChar char="•"/>
            </a:pPr>
            <a:r>
              <a:rPr lang="en-US" sz="2133" dirty="0">
                <a:solidFill>
                  <a:srgbClr val="000000"/>
                </a:solidFill>
              </a:rPr>
              <a:t>ARP is used by IPv4 to associate the IPv4 address of a device with the MAC address of the device NIC.</a:t>
            </a:r>
          </a:p>
          <a:p>
            <a:pPr marL="554633" lvl="1" indent="-457189">
              <a:buFont typeface="Arial" panose="020B0604020202020204" pitchFamily="34" charset="0"/>
              <a:buChar char="•"/>
            </a:pPr>
            <a:r>
              <a:rPr lang="en-US" sz="2133" dirty="0">
                <a:solidFill>
                  <a:srgbClr val="000000"/>
                </a:solidFill>
              </a:rPr>
              <a:t>ICMPv6 is used by IPv6 to associate the IPv6 address of a device with the MAC address of the device NIC.</a:t>
            </a:r>
          </a:p>
        </p:txBody>
      </p:sp>
      <p:pic>
        <p:nvPicPr>
          <p:cNvPr id="5" name="Picture 4">
            <a:extLst>
              <a:ext uri="{FF2B5EF4-FFF2-40B4-BE49-F238E27FC236}">
                <a16:creationId xmlns:a16="http://schemas.microsoft.com/office/drawing/2014/main" id="{650449E9-3366-4B53-A2F7-3D40251C3E6B}"/>
              </a:ext>
            </a:extLst>
          </p:cNvPr>
          <p:cNvPicPr>
            <a:picLocks noChangeAspect="1"/>
          </p:cNvPicPr>
          <p:nvPr/>
        </p:nvPicPr>
        <p:blipFill>
          <a:blip r:embed="rId3"/>
          <a:stretch>
            <a:fillRect/>
          </a:stretch>
        </p:blipFill>
        <p:spPr>
          <a:xfrm>
            <a:off x="1467398" y="3095148"/>
            <a:ext cx="8641333" cy="3294973"/>
          </a:xfrm>
          <a:prstGeom prst="rect">
            <a:avLst/>
          </a:prstGeom>
        </p:spPr>
      </p:pic>
    </p:spTree>
    <p:extLst>
      <p:ext uri="{BB962C8B-B14F-4D97-AF65-F5344CB8AC3E}">
        <p14:creationId xmlns:p14="http://schemas.microsoft.com/office/powerpoint/2010/main" val="80300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1220546"/>
            <a:ext cx="10130723" cy="2403188"/>
          </a:xfrm>
        </p:spPr>
        <p:txBody>
          <a:bodyPr/>
          <a:lstStyle/>
          <a:p>
            <a:r>
              <a:rPr lang="en-US" dirty="0">
                <a:solidFill>
                  <a:schemeClr val="accent5">
                    <a:lumMod val="40000"/>
                    <a:lumOff val="60000"/>
                  </a:schemeClr>
                </a:solidFill>
              </a:rPr>
              <a:t>3.1 The Rules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9.2 ARP</a:t>
            </a:r>
          </a:p>
        </p:txBody>
      </p:sp>
    </p:spTree>
    <p:custDataLst>
      <p:tags r:id="rId1"/>
    </p:custDataLst>
    <p:extLst>
      <p:ext uri="{BB962C8B-B14F-4D97-AF65-F5344CB8AC3E}">
        <p14:creationId xmlns:p14="http://schemas.microsoft.com/office/powerpoint/2010/main" val="233718455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ARP</a:t>
            </a:r>
            <a:br>
              <a:rPr lang="en-US" dirty="0"/>
            </a:br>
            <a:r>
              <a:rPr lang="en-US" sz="3200" dirty="0"/>
              <a:t>ARP Overview</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632883" y="1125416"/>
            <a:ext cx="5583004" cy="4053041"/>
          </a:xfrm>
        </p:spPr>
        <p:txBody>
          <a:bodyPr/>
          <a:lstStyle/>
          <a:p>
            <a:pPr marL="0" indent="0" algn="l"/>
            <a:r>
              <a:rPr lang="en-US" sz="2400" dirty="0">
                <a:solidFill>
                  <a:srgbClr val="000000"/>
                </a:solidFill>
              </a:rPr>
              <a:t>A device uses ARP to determine the destination MAC address of a local device when it knows its IPv4 address.</a:t>
            </a:r>
          </a:p>
          <a:p>
            <a:pPr marL="0" indent="0" algn="l"/>
            <a:endParaRPr lang="en-US" sz="2400" dirty="0">
              <a:solidFill>
                <a:srgbClr val="000000"/>
              </a:solidFill>
            </a:endParaRPr>
          </a:p>
          <a:p>
            <a:pPr marL="0" indent="0" algn="l"/>
            <a:r>
              <a:rPr lang="en-US" sz="2400" dirty="0">
                <a:solidFill>
                  <a:srgbClr val="000000"/>
                </a:solidFill>
              </a:rPr>
              <a:t>ARP provides two basic functions:</a:t>
            </a:r>
          </a:p>
          <a:p>
            <a:pPr marL="554633" lvl="1" indent="-457189">
              <a:buFont typeface="Arial" panose="020B0604020202020204" pitchFamily="34" charset="0"/>
              <a:buChar char="•"/>
            </a:pPr>
            <a:r>
              <a:rPr lang="en-US" sz="2400" dirty="0">
                <a:solidFill>
                  <a:srgbClr val="000000"/>
                </a:solidFill>
              </a:rPr>
              <a:t>Resolving IPv4 addresses to MAC addresses</a:t>
            </a:r>
          </a:p>
          <a:p>
            <a:pPr marL="554633" lvl="1" indent="-457189">
              <a:buFont typeface="Arial" panose="020B0604020202020204" pitchFamily="34" charset="0"/>
              <a:buChar char="•"/>
            </a:pPr>
            <a:r>
              <a:rPr lang="en-US" sz="2400" dirty="0">
                <a:solidFill>
                  <a:srgbClr val="000000"/>
                </a:solidFill>
              </a:rPr>
              <a:t>Maintaining an ARP table of IPv4 to MAC address mappings</a:t>
            </a:r>
          </a:p>
        </p:txBody>
      </p:sp>
      <p:pic>
        <p:nvPicPr>
          <p:cNvPr id="6" name="Picture 5">
            <a:extLst>
              <a:ext uri="{FF2B5EF4-FFF2-40B4-BE49-F238E27FC236}">
                <a16:creationId xmlns:a16="http://schemas.microsoft.com/office/drawing/2014/main" id="{5741986A-C605-432D-B527-C5259DB44374}"/>
              </a:ext>
            </a:extLst>
          </p:cNvPr>
          <p:cNvPicPr>
            <a:picLocks noChangeAspect="1"/>
          </p:cNvPicPr>
          <p:nvPr/>
        </p:nvPicPr>
        <p:blipFill>
          <a:blip r:embed="rId3"/>
          <a:stretch>
            <a:fillRect/>
          </a:stretch>
        </p:blipFill>
        <p:spPr>
          <a:xfrm>
            <a:off x="6215887" y="1125415"/>
            <a:ext cx="5439549" cy="3726245"/>
          </a:xfrm>
          <a:prstGeom prst="rect">
            <a:avLst/>
          </a:prstGeom>
        </p:spPr>
      </p:pic>
    </p:spTree>
    <p:extLst>
      <p:ext uri="{BB962C8B-B14F-4D97-AF65-F5344CB8AC3E}">
        <p14:creationId xmlns:p14="http://schemas.microsoft.com/office/powerpoint/2010/main" val="344238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ARP</a:t>
            </a:r>
            <a:br>
              <a:rPr lang="en-US" dirty="0"/>
            </a:br>
            <a:r>
              <a:rPr lang="en-US" sz="3200" dirty="0"/>
              <a:t>ARP Functions</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632883" y="1125416"/>
            <a:ext cx="11040076" cy="4770229"/>
          </a:xfrm>
        </p:spPr>
        <p:txBody>
          <a:bodyPr/>
          <a:lstStyle/>
          <a:p>
            <a:pPr marL="0" indent="0" algn="l"/>
            <a:r>
              <a:rPr lang="en-US" sz="2133" dirty="0">
                <a:solidFill>
                  <a:srgbClr val="000000"/>
                </a:solidFill>
              </a:rPr>
              <a:t>To send a frame, a device will search its ARP table for a destination IPv4 address and a corresponding MAC address.</a:t>
            </a:r>
          </a:p>
          <a:p>
            <a:pPr marL="554633" lvl="1" indent="-457189">
              <a:buFont typeface="Arial" panose="020B0604020202020204" pitchFamily="34" charset="0"/>
              <a:buChar char="•"/>
            </a:pPr>
            <a:r>
              <a:rPr lang="en-US" sz="2133" dirty="0">
                <a:solidFill>
                  <a:srgbClr val="000000"/>
                </a:solidFill>
              </a:rPr>
              <a:t>If the packet’s destination IPv4 address is on the same network, the device will search the ARP table for the destination IPv4 address.</a:t>
            </a:r>
          </a:p>
          <a:p>
            <a:pPr marL="554633" lvl="1" indent="-457189">
              <a:buFont typeface="Arial" panose="020B0604020202020204" pitchFamily="34" charset="0"/>
              <a:buChar char="•"/>
            </a:pPr>
            <a:r>
              <a:rPr lang="en-US" sz="2133" dirty="0">
                <a:solidFill>
                  <a:srgbClr val="000000"/>
                </a:solidFill>
              </a:rPr>
              <a:t>If the destination IPv4 address is on a different network, the device will search the ARP table for the IPv4 address of the default gateway.</a:t>
            </a:r>
          </a:p>
          <a:p>
            <a:pPr marL="554633" lvl="1" indent="-457189">
              <a:buFont typeface="Arial" panose="020B0604020202020204" pitchFamily="34" charset="0"/>
              <a:buChar char="•"/>
            </a:pPr>
            <a:r>
              <a:rPr lang="en-US" sz="2133" dirty="0">
                <a:solidFill>
                  <a:srgbClr val="000000"/>
                </a:solidFill>
              </a:rPr>
              <a:t>If the device locates the IPv4 address, its corresponding MAC address is used as the destination MAC address in the frame. </a:t>
            </a:r>
          </a:p>
          <a:p>
            <a:pPr marL="554633" lvl="1" indent="-457189">
              <a:buFont typeface="Arial" panose="020B0604020202020204" pitchFamily="34" charset="0"/>
              <a:buChar char="•"/>
            </a:pPr>
            <a:r>
              <a:rPr lang="en-US" sz="2133" dirty="0">
                <a:solidFill>
                  <a:srgbClr val="000000"/>
                </a:solidFill>
              </a:rPr>
              <a:t>If there is no ARP table entry is found, then the device sends an ARP request.</a:t>
            </a:r>
          </a:p>
        </p:txBody>
      </p:sp>
    </p:spTree>
    <p:extLst>
      <p:ext uri="{BB962C8B-B14F-4D97-AF65-F5344CB8AC3E}">
        <p14:creationId xmlns:p14="http://schemas.microsoft.com/office/powerpoint/2010/main" val="74089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ARP</a:t>
            </a:r>
            <a:br>
              <a:rPr lang="en-US" dirty="0"/>
            </a:br>
            <a:r>
              <a:rPr lang="en-US" sz="3200" dirty="0"/>
              <a:t>Removing Entries from an ARP Table</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632883" y="1125416"/>
            <a:ext cx="11040076" cy="1512675"/>
          </a:xfrm>
        </p:spPr>
        <p:txBody>
          <a:bodyPr/>
          <a:lstStyle/>
          <a:p>
            <a:pPr marL="457189" indent="-457189" algn="l">
              <a:buFont typeface="Arial" panose="020B0604020202020204" pitchFamily="34" charset="0"/>
              <a:buChar char="•"/>
            </a:pPr>
            <a:r>
              <a:rPr lang="en-US" sz="2133" dirty="0">
                <a:solidFill>
                  <a:srgbClr val="000000"/>
                </a:solidFill>
              </a:rPr>
              <a:t>Entries in the ARP table are not permanent and are removed when an ARP cache timer expires after a specified period of time.</a:t>
            </a:r>
          </a:p>
          <a:p>
            <a:pPr marL="457189" indent="-457189" algn="l">
              <a:buFont typeface="Arial" panose="020B0604020202020204" pitchFamily="34" charset="0"/>
              <a:buChar char="•"/>
            </a:pPr>
            <a:r>
              <a:rPr lang="en-US" sz="2133" dirty="0">
                <a:solidFill>
                  <a:srgbClr val="000000"/>
                </a:solidFill>
              </a:rPr>
              <a:t>The duration of the ARP cache timer differs depending on the operating system.</a:t>
            </a:r>
          </a:p>
          <a:p>
            <a:pPr marL="457189" indent="-457189" algn="l">
              <a:buFont typeface="Arial" panose="020B0604020202020204" pitchFamily="34" charset="0"/>
              <a:buChar char="•"/>
            </a:pPr>
            <a:r>
              <a:rPr lang="en-US" sz="2133" dirty="0">
                <a:solidFill>
                  <a:srgbClr val="000000"/>
                </a:solidFill>
              </a:rPr>
              <a:t>ARP table entries can also be removed manually by the administrator. </a:t>
            </a:r>
          </a:p>
          <a:p>
            <a:pPr marL="0" indent="0" algn="l"/>
            <a:endParaRPr lang="en-US" sz="2133" dirty="0">
              <a:solidFill>
                <a:srgbClr val="000000"/>
              </a:solidFill>
            </a:endParaRPr>
          </a:p>
          <a:p>
            <a:pPr marL="457189" indent="-457189" algn="l">
              <a:buFont typeface="Arial" panose="020B0604020202020204" pitchFamily="34" charset="0"/>
              <a:buChar char="•"/>
            </a:pPr>
            <a:endParaRPr lang="en-US" sz="2133" dirty="0">
              <a:solidFill>
                <a:srgbClr val="000000"/>
              </a:solidFill>
            </a:endParaRPr>
          </a:p>
          <a:p>
            <a:pPr marL="457189" indent="-457189" algn="l">
              <a:buFont typeface="Arial" panose="020B0604020202020204" pitchFamily="34" charset="0"/>
              <a:buChar char="•"/>
            </a:pPr>
            <a:endParaRPr lang="en-US" sz="2133" dirty="0">
              <a:solidFill>
                <a:srgbClr val="000000"/>
              </a:solidFill>
            </a:endParaRPr>
          </a:p>
          <a:p>
            <a:pPr marL="457189" indent="-457189">
              <a:buFont typeface="Arial" panose="020B0604020202020204" pitchFamily="34" charset="0"/>
              <a:buChar char="•"/>
            </a:pPr>
            <a:endParaRPr lang="en-US" dirty="0">
              <a:solidFill>
                <a:srgbClr val="000000"/>
              </a:solidFill>
            </a:endParaRPr>
          </a:p>
        </p:txBody>
      </p:sp>
      <p:pic>
        <p:nvPicPr>
          <p:cNvPr id="5" name="Picture 4">
            <a:extLst>
              <a:ext uri="{FF2B5EF4-FFF2-40B4-BE49-F238E27FC236}">
                <a16:creationId xmlns:a16="http://schemas.microsoft.com/office/drawing/2014/main" id="{10A74F58-6571-B8D8-5641-D1D74EA3A6B5}"/>
              </a:ext>
            </a:extLst>
          </p:cNvPr>
          <p:cNvPicPr>
            <a:picLocks noChangeAspect="1"/>
          </p:cNvPicPr>
          <p:nvPr/>
        </p:nvPicPr>
        <p:blipFill>
          <a:blip r:embed="rId3"/>
          <a:stretch>
            <a:fillRect/>
          </a:stretch>
        </p:blipFill>
        <p:spPr>
          <a:xfrm>
            <a:off x="2665600" y="2787724"/>
            <a:ext cx="5119555" cy="3584373"/>
          </a:xfrm>
          <a:prstGeom prst="rect">
            <a:avLst/>
          </a:prstGeom>
        </p:spPr>
      </p:pic>
    </p:spTree>
    <p:extLst>
      <p:ext uri="{BB962C8B-B14F-4D97-AF65-F5344CB8AC3E}">
        <p14:creationId xmlns:p14="http://schemas.microsoft.com/office/powerpoint/2010/main" val="33320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ARP</a:t>
            </a:r>
            <a:br>
              <a:rPr lang="en-US" dirty="0"/>
            </a:br>
            <a:r>
              <a:rPr lang="en-US" sz="3200" dirty="0"/>
              <a:t>ARP Tables on Networking Devices</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632883" y="1125417"/>
            <a:ext cx="11040076" cy="975783"/>
          </a:xfrm>
        </p:spPr>
        <p:txBody>
          <a:bodyPr/>
          <a:lstStyle/>
          <a:p>
            <a:pPr marL="457189" indent="-457189" algn="l">
              <a:buFont typeface="Arial" panose="020B0604020202020204" pitchFamily="34" charset="0"/>
              <a:buChar char="•"/>
            </a:pPr>
            <a:r>
              <a:rPr lang="en-US" sz="2133" dirty="0">
                <a:solidFill>
                  <a:srgbClr val="000000"/>
                </a:solidFill>
              </a:rPr>
              <a:t>The </a:t>
            </a:r>
            <a:r>
              <a:rPr lang="en-US" sz="2133" b="1" dirty="0">
                <a:solidFill>
                  <a:srgbClr val="000000"/>
                </a:solidFill>
                <a:latin typeface="Courier New" panose="02070309020205020404" pitchFamily="49" charset="0"/>
                <a:cs typeface="Courier New" panose="02070309020205020404" pitchFamily="49" charset="0"/>
              </a:rPr>
              <a:t>show ip arp </a:t>
            </a:r>
            <a:r>
              <a:rPr lang="en-US" sz="2133" dirty="0">
                <a:solidFill>
                  <a:srgbClr val="000000"/>
                </a:solidFill>
              </a:rPr>
              <a:t>command displays the ARP table on a Cisco router.</a:t>
            </a:r>
          </a:p>
          <a:p>
            <a:pPr marL="457189" indent="-457189" algn="l">
              <a:buFont typeface="Arial" panose="020B0604020202020204" pitchFamily="34" charset="0"/>
              <a:buChar char="•"/>
            </a:pPr>
            <a:r>
              <a:rPr lang="en-US" sz="2133" dirty="0">
                <a:solidFill>
                  <a:srgbClr val="000000"/>
                </a:solidFill>
              </a:rPr>
              <a:t>The </a:t>
            </a:r>
            <a:r>
              <a:rPr lang="en-US" sz="2133" b="1" dirty="0">
                <a:solidFill>
                  <a:srgbClr val="000000"/>
                </a:solidFill>
                <a:latin typeface="Courier New" panose="02070309020205020404" pitchFamily="49" charset="0"/>
                <a:cs typeface="Courier New" panose="02070309020205020404" pitchFamily="49" charset="0"/>
              </a:rPr>
              <a:t>arp –a</a:t>
            </a:r>
            <a:r>
              <a:rPr lang="en-US" sz="2133" dirty="0">
                <a:solidFill>
                  <a:srgbClr val="000000"/>
                </a:solidFill>
              </a:rPr>
              <a:t> command displays the ARP table on a Windows 10 PC.</a:t>
            </a:r>
          </a:p>
          <a:p>
            <a:pPr marL="0" indent="0" algn="l"/>
            <a:endParaRPr lang="en-US" sz="2133" dirty="0">
              <a:solidFill>
                <a:srgbClr val="000000"/>
              </a:solidFill>
            </a:endParaRPr>
          </a:p>
          <a:p>
            <a:pPr marL="457189" indent="-457189" algn="l">
              <a:buFont typeface="Arial" panose="020B0604020202020204" pitchFamily="34" charset="0"/>
              <a:buChar char="•"/>
            </a:pPr>
            <a:endParaRPr lang="en-US" sz="2133" dirty="0">
              <a:solidFill>
                <a:srgbClr val="000000"/>
              </a:solidFill>
            </a:endParaRPr>
          </a:p>
          <a:p>
            <a:pPr marL="457189" indent="-457189" algn="l">
              <a:buFont typeface="Arial" panose="020B0604020202020204" pitchFamily="34" charset="0"/>
              <a:buChar char="•"/>
            </a:pPr>
            <a:endParaRPr lang="en-US" sz="2133" dirty="0">
              <a:solidFill>
                <a:srgbClr val="000000"/>
              </a:solidFill>
            </a:endParaRPr>
          </a:p>
          <a:p>
            <a:pPr marL="457189" indent="-457189" algn="l">
              <a:buFont typeface="Arial" panose="020B0604020202020204" pitchFamily="34" charset="0"/>
              <a:buChar char="•"/>
            </a:pPr>
            <a:endParaRPr lang="en-US" dirty="0">
              <a:solidFill>
                <a:srgbClr val="000000"/>
              </a:solidFill>
            </a:endParaRPr>
          </a:p>
        </p:txBody>
      </p:sp>
      <p:sp>
        <p:nvSpPr>
          <p:cNvPr id="5" name="TextBox 4">
            <a:extLst>
              <a:ext uri="{FF2B5EF4-FFF2-40B4-BE49-F238E27FC236}">
                <a16:creationId xmlns:a16="http://schemas.microsoft.com/office/drawing/2014/main" id="{16A4B50D-6EE1-40FE-8374-1A9F3109A798}"/>
              </a:ext>
            </a:extLst>
          </p:cNvPr>
          <p:cNvSpPr txBox="1"/>
          <p:nvPr/>
        </p:nvSpPr>
        <p:spPr>
          <a:xfrm>
            <a:off x="839885" y="2341735"/>
            <a:ext cx="10182596" cy="1077218"/>
          </a:xfrm>
          <a:prstGeom prst="rect">
            <a:avLst/>
          </a:prstGeom>
          <a:solidFill>
            <a:srgbClr val="000000"/>
          </a:solidFill>
        </p:spPr>
        <p:txBody>
          <a:bodyPr wrap="none" rtlCol="0">
            <a:spAutoFit/>
          </a:bodyPr>
          <a:lstStyle/>
          <a:p>
            <a:pPr defTabSz="609585" fontAlgn="base">
              <a:spcBef>
                <a:spcPct val="0"/>
              </a:spcBef>
              <a:spcAft>
                <a:spcPct val="0"/>
              </a:spcAft>
            </a:pPr>
            <a:r>
              <a:rPr lang="en-CA" sz="1600" dirty="0">
                <a:solidFill>
                  <a:srgbClr val="FFFFFF"/>
                </a:solidFill>
                <a:highlight>
                  <a:srgbClr val="000000"/>
                </a:highlight>
                <a:latin typeface="Courier New" panose="02070309020205020404" pitchFamily="49" charset="0"/>
                <a:ea typeface="ＭＳ Ｐゴシック" pitchFamily="34" charset="-128"/>
                <a:cs typeface="Courier New" panose="02070309020205020404" pitchFamily="49" charset="0"/>
              </a:rPr>
              <a:t>R1# </a:t>
            </a:r>
            <a:r>
              <a:rPr lang="en-CA" sz="1600" b="1" dirty="0">
                <a:solidFill>
                  <a:srgbClr val="FFFFFF"/>
                </a:solidFill>
                <a:highlight>
                  <a:srgbClr val="000000"/>
                </a:highlight>
                <a:latin typeface="Courier New" panose="02070309020205020404" pitchFamily="49" charset="0"/>
                <a:ea typeface="ＭＳ Ｐゴシック" pitchFamily="34" charset="-128"/>
                <a:cs typeface="Courier New" panose="02070309020205020404" pitchFamily="49" charset="0"/>
              </a:rPr>
              <a:t>show ip arp          </a:t>
            </a:r>
            <a:endParaRPr lang="en-US" sz="1600" b="1" dirty="0">
              <a:solidFill>
                <a:srgbClr val="FFFFFF"/>
              </a:solidFill>
              <a:highlight>
                <a:srgbClr val="000000"/>
              </a:highlight>
              <a:latin typeface="Courier New" panose="02070309020205020404" pitchFamily="49" charset="0"/>
              <a:ea typeface="ＭＳ Ｐゴシック" pitchFamily="34" charset="-128"/>
              <a:cs typeface="Courier New" panose="02070309020205020404" pitchFamily="49" charset="0"/>
            </a:endParaRPr>
          </a:p>
          <a:p>
            <a:pPr defTabSz="609585" fontAlgn="base">
              <a:spcBef>
                <a:spcPct val="0"/>
              </a:spcBef>
              <a:spcAft>
                <a:spcPct val="0"/>
              </a:spcAft>
            </a:pPr>
            <a:r>
              <a:rPr lang="en-CA" sz="1600" dirty="0">
                <a:solidFill>
                  <a:srgbClr val="FFFFFF"/>
                </a:solidFill>
                <a:highlight>
                  <a:srgbClr val="000000"/>
                </a:highlight>
                <a:latin typeface="Courier New" panose="02070309020205020404" pitchFamily="49" charset="0"/>
                <a:ea typeface="ＭＳ Ｐゴシック" pitchFamily="34" charset="-128"/>
                <a:cs typeface="Courier New" panose="02070309020205020404" pitchFamily="49" charset="0"/>
              </a:rPr>
              <a:t>Protocol  Address          Age (min)  Hardware Addr   Type   Interface</a:t>
            </a:r>
            <a:endParaRPr lang="en-US" sz="1600" dirty="0">
              <a:solidFill>
                <a:srgbClr val="FFFFFF"/>
              </a:solidFill>
              <a:highlight>
                <a:srgbClr val="000000"/>
              </a:highlight>
              <a:latin typeface="Courier New" panose="02070309020205020404" pitchFamily="49" charset="0"/>
              <a:ea typeface="ＭＳ Ｐゴシック" pitchFamily="34" charset="-128"/>
              <a:cs typeface="Courier New" panose="02070309020205020404" pitchFamily="49" charset="0"/>
            </a:endParaRPr>
          </a:p>
          <a:p>
            <a:pPr defTabSz="609585" fontAlgn="base">
              <a:spcBef>
                <a:spcPct val="0"/>
              </a:spcBef>
              <a:spcAft>
                <a:spcPct val="0"/>
              </a:spcAft>
            </a:pPr>
            <a:r>
              <a:rPr lang="en-CA" sz="1600" dirty="0">
                <a:solidFill>
                  <a:srgbClr val="FFFFFF"/>
                </a:solidFill>
                <a:highlight>
                  <a:srgbClr val="000000"/>
                </a:highlight>
                <a:latin typeface="Courier New" panose="02070309020205020404" pitchFamily="49" charset="0"/>
                <a:ea typeface="ＭＳ Ｐゴシック" pitchFamily="34" charset="-128"/>
                <a:cs typeface="Courier New" panose="02070309020205020404" pitchFamily="49" charset="0"/>
              </a:rPr>
              <a:t>Internet  192.168.10.1            -   a0e0.af0d.e140  ARPA   GigabitEthernet0/0/0</a:t>
            </a:r>
            <a:endParaRPr lang="en-US" sz="1600" dirty="0">
              <a:solidFill>
                <a:srgbClr val="FFFFFF"/>
              </a:solidFill>
              <a:highlight>
                <a:srgbClr val="000000"/>
              </a:highlight>
              <a:latin typeface="Courier New" panose="02070309020205020404" pitchFamily="49" charset="0"/>
              <a:ea typeface="ＭＳ Ｐゴシック" pitchFamily="34" charset="-128"/>
              <a:cs typeface="Courier New" panose="02070309020205020404" pitchFamily="49" charset="0"/>
            </a:endParaRPr>
          </a:p>
          <a:p>
            <a:pPr defTabSz="609585" fontAlgn="base">
              <a:spcBef>
                <a:spcPct val="0"/>
              </a:spcBef>
              <a:spcAft>
                <a:spcPct val="0"/>
              </a:spcAft>
            </a:pPr>
            <a:endParaRPr lang="en-US" sz="1600" dirty="0">
              <a:solidFill>
                <a:srgbClr val="FFFFFF"/>
              </a:solidFill>
              <a:highlight>
                <a:srgbClr val="000000"/>
              </a:highlight>
              <a:latin typeface="Courier New" panose="02070309020205020404" pitchFamily="49" charset="0"/>
              <a:ea typeface="ＭＳ Ｐゴシック" pitchFamily="34" charset="-128"/>
              <a:cs typeface="Courier New" panose="02070309020205020404" pitchFamily="49" charset="0"/>
            </a:endParaRPr>
          </a:p>
        </p:txBody>
      </p:sp>
      <p:sp>
        <p:nvSpPr>
          <p:cNvPr id="6" name="TextBox 5">
            <a:extLst>
              <a:ext uri="{FF2B5EF4-FFF2-40B4-BE49-F238E27FC236}">
                <a16:creationId xmlns:a16="http://schemas.microsoft.com/office/drawing/2014/main" id="{042B87D4-C52D-48F9-8660-B3A9C2BB16B8}"/>
              </a:ext>
            </a:extLst>
          </p:cNvPr>
          <p:cNvSpPr txBox="1"/>
          <p:nvPr/>
        </p:nvSpPr>
        <p:spPr>
          <a:xfrm>
            <a:off x="839885" y="4015232"/>
            <a:ext cx="10287432" cy="1569660"/>
          </a:xfrm>
          <a:prstGeom prst="rect">
            <a:avLst/>
          </a:prstGeom>
          <a:solidFill>
            <a:srgbClr val="000000"/>
          </a:solidFill>
        </p:spPr>
        <p:txBody>
          <a:bodyPr wrap="square" rtlCol="0">
            <a:spAutoFit/>
          </a:bodyPr>
          <a:lstStyle/>
          <a:p>
            <a:pPr defTabSz="609585" fontAlgn="base">
              <a:spcBef>
                <a:spcPct val="0"/>
              </a:spcBef>
              <a:spcAft>
                <a:spcPct val="0"/>
              </a:spcAft>
            </a:pPr>
            <a:r>
              <a:rPr lang="en-CA" sz="1600" dirty="0">
                <a:solidFill>
                  <a:srgbClr val="FFFFFF"/>
                </a:solidFill>
                <a:latin typeface="Courier New" panose="02070309020205020404" pitchFamily="49" charset="0"/>
                <a:ea typeface="ＭＳ Ｐゴシック" pitchFamily="34" charset="-128"/>
                <a:cs typeface="Courier New" panose="02070309020205020404" pitchFamily="49" charset="0"/>
              </a:rPr>
              <a:t>C:\Users\PC&gt; </a:t>
            </a:r>
            <a:r>
              <a:rPr lang="en-CA" sz="1600" b="1" dirty="0">
                <a:solidFill>
                  <a:srgbClr val="FFFFFF"/>
                </a:solidFill>
                <a:latin typeface="Courier New" panose="02070309020205020404" pitchFamily="49" charset="0"/>
                <a:ea typeface="ＭＳ Ｐゴシック" pitchFamily="34" charset="-128"/>
                <a:cs typeface="Courier New" panose="02070309020205020404" pitchFamily="49" charset="0"/>
              </a:rPr>
              <a:t>arp -a</a:t>
            </a:r>
            <a:endParaRPr lang="en-US" sz="1600" dirty="0">
              <a:solidFill>
                <a:srgbClr val="FFFFFF"/>
              </a:solidFill>
              <a:latin typeface="Courier New" panose="02070309020205020404" pitchFamily="49" charset="0"/>
              <a:ea typeface="ＭＳ Ｐゴシック" pitchFamily="34" charset="-128"/>
              <a:cs typeface="Courier New" panose="02070309020205020404" pitchFamily="49" charset="0"/>
            </a:endParaRPr>
          </a:p>
          <a:p>
            <a:pPr defTabSz="609585" fontAlgn="base">
              <a:spcBef>
                <a:spcPct val="0"/>
              </a:spcBef>
              <a:spcAft>
                <a:spcPct val="0"/>
              </a:spcAft>
            </a:pPr>
            <a:r>
              <a:rPr lang="en-CA" sz="1600" dirty="0">
                <a:solidFill>
                  <a:srgbClr val="FFFFFF"/>
                </a:solidFill>
                <a:latin typeface="Courier New" panose="02070309020205020404" pitchFamily="49" charset="0"/>
                <a:ea typeface="ＭＳ Ｐゴシック" pitchFamily="34" charset="-128"/>
                <a:cs typeface="Courier New" panose="02070309020205020404" pitchFamily="49" charset="0"/>
              </a:rPr>
              <a:t> </a:t>
            </a:r>
            <a:endParaRPr lang="en-US" sz="1600" dirty="0">
              <a:solidFill>
                <a:srgbClr val="FFFFFF"/>
              </a:solidFill>
              <a:latin typeface="Courier New" panose="02070309020205020404" pitchFamily="49" charset="0"/>
              <a:ea typeface="ＭＳ Ｐゴシック" pitchFamily="34" charset="-128"/>
              <a:cs typeface="Courier New" panose="02070309020205020404" pitchFamily="49" charset="0"/>
            </a:endParaRPr>
          </a:p>
          <a:p>
            <a:pPr defTabSz="609585" fontAlgn="base">
              <a:spcBef>
                <a:spcPct val="0"/>
              </a:spcBef>
              <a:spcAft>
                <a:spcPct val="0"/>
              </a:spcAft>
            </a:pPr>
            <a:r>
              <a:rPr lang="en-CA" sz="1600" dirty="0">
                <a:solidFill>
                  <a:srgbClr val="FFFFFF"/>
                </a:solidFill>
                <a:latin typeface="Courier New" panose="02070309020205020404" pitchFamily="49" charset="0"/>
                <a:ea typeface="ＭＳ Ｐゴシック" pitchFamily="34" charset="-128"/>
                <a:cs typeface="Courier New" panose="02070309020205020404" pitchFamily="49" charset="0"/>
              </a:rPr>
              <a:t>Interface: 192.168.1.124 --- 0x10</a:t>
            </a:r>
            <a:endParaRPr lang="en-US" sz="1600" dirty="0">
              <a:solidFill>
                <a:srgbClr val="FFFFFF"/>
              </a:solidFill>
              <a:latin typeface="Courier New" panose="02070309020205020404" pitchFamily="49" charset="0"/>
              <a:ea typeface="ＭＳ Ｐゴシック" pitchFamily="34" charset="-128"/>
              <a:cs typeface="Courier New" panose="02070309020205020404" pitchFamily="49" charset="0"/>
            </a:endParaRPr>
          </a:p>
          <a:p>
            <a:pPr defTabSz="609585" fontAlgn="base">
              <a:spcBef>
                <a:spcPct val="0"/>
              </a:spcBef>
              <a:spcAft>
                <a:spcPct val="0"/>
              </a:spcAft>
            </a:pPr>
            <a:r>
              <a:rPr lang="en-CA" sz="1600" dirty="0">
                <a:solidFill>
                  <a:srgbClr val="FFFFFF"/>
                </a:solidFill>
                <a:latin typeface="Courier New" panose="02070309020205020404" pitchFamily="49" charset="0"/>
                <a:ea typeface="ＭＳ Ｐゴシック" pitchFamily="34" charset="-128"/>
                <a:cs typeface="Courier New" panose="02070309020205020404" pitchFamily="49" charset="0"/>
              </a:rPr>
              <a:t>  Internet Address      Physical Address      Type</a:t>
            </a:r>
            <a:endParaRPr lang="en-US" sz="1600" dirty="0">
              <a:solidFill>
                <a:srgbClr val="FFFFFF"/>
              </a:solidFill>
              <a:latin typeface="Courier New" panose="02070309020205020404" pitchFamily="49" charset="0"/>
              <a:ea typeface="ＭＳ Ｐゴシック" pitchFamily="34" charset="-128"/>
              <a:cs typeface="Courier New" panose="02070309020205020404" pitchFamily="49" charset="0"/>
            </a:endParaRPr>
          </a:p>
          <a:p>
            <a:pPr defTabSz="609585" fontAlgn="base">
              <a:spcBef>
                <a:spcPct val="0"/>
              </a:spcBef>
              <a:spcAft>
                <a:spcPct val="0"/>
              </a:spcAft>
            </a:pPr>
            <a:r>
              <a:rPr lang="en-CA" sz="1600" dirty="0">
                <a:solidFill>
                  <a:srgbClr val="FFFFFF"/>
                </a:solidFill>
                <a:latin typeface="Courier New" panose="02070309020205020404" pitchFamily="49" charset="0"/>
                <a:ea typeface="ＭＳ Ｐゴシック" pitchFamily="34" charset="-128"/>
                <a:cs typeface="Courier New" panose="02070309020205020404" pitchFamily="49" charset="0"/>
              </a:rPr>
              <a:t>  192.168.1.1           c8-d7-19-cc-a0-86     dynamic</a:t>
            </a:r>
            <a:endParaRPr lang="en-US" sz="1600" dirty="0">
              <a:solidFill>
                <a:srgbClr val="FFFFFF"/>
              </a:solidFill>
              <a:latin typeface="Courier New" panose="02070309020205020404" pitchFamily="49" charset="0"/>
              <a:ea typeface="ＭＳ Ｐゴシック" pitchFamily="34" charset="-128"/>
              <a:cs typeface="Courier New" panose="02070309020205020404" pitchFamily="49" charset="0"/>
            </a:endParaRPr>
          </a:p>
          <a:p>
            <a:pPr defTabSz="609585" fontAlgn="base">
              <a:spcBef>
                <a:spcPct val="0"/>
              </a:spcBef>
              <a:spcAft>
                <a:spcPct val="0"/>
              </a:spcAft>
            </a:pPr>
            <a:r>
              <a:rPr lang="en-CA" sz="1600" dirty="0">
                <a:solidFill>
                  <a:srgbClr val="FFFFFF"/>
                </a:solidFill>
                <a:latin typeface="Courier New" panose="02070309020205020404" pitchFamily="49" charset="0"/>
                <a:ea typeface="ＭＳ Ｐゴシック" pitchFamily="34" charset="-128"/>
                <a:cs typeface="Courier New" panose="02070309020205020404" pitchFamily="49" charset="0"/>
              </a:rPr>
              <a:t>  192.168.1.101         08-3e-0c-f5-f7-77     dynamic</a:t>
            </a:r>
            <a:endParaRPr lang="en-US" sz="1600" dirty="0">
              <a:solidFill>
                <a:srgbClr val="FFFFFF"/>
              </a:solidFill>
              <a:latin typeface="Courier New" panose="02070309020205020404" pitchFamily="49" charset="0"/>
              <a:ea typeface="ＭＳ Ｐゴシック" pitchFamily="34" charset="-128"/>
              <a:cs typeface="Courier New" panose="02070309020205020404" pitchFamily="49" charset="0"/>
            </a:endParaRPr>
          </a:p>
        </p:txBody>
      </p:sp>
    </p:spTree>
    <p:extLst>
      <p:ext uri="{BB962C8B-B14F-4D97-AF65-F5344CB8AC3E}">
        <p14:creationId xmlns:p14="http://schemas.microsoft.com/office/powerpoint/2010/main" val="265132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ARP</a:t>
            </a:r>
            <a:br>
              <a:rPr lang="en-US" dirty="0"/>
            </a:br>
            <a:r>
              <a:rPr lang="en-US" sz="3200" dirty="0"/>
              <a:t>ARP Issues – ARP Broadcasting and ARP Spoofing</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632883" y="1125417"/>
            <a:ext cx="11040076" cy="1614641"/>
          </a:xfrm>
        </p:spPr>
        <p:txBody>
          <a:bodyPr/>
          <a:lstStyle/>
          <a:p>
            <a:pPr marL="457189" indent="-457189" algn="l">
              <a:buFont typeface="Arial" panose="020B0604020202020204" pitchFamily="34" charset="0"/>
              <a:buChar char="•"/>
            </a:pPr>
            <a:r>
              <a:rPr lang="en-US" sz="2133" dirty="0">
                <a:solidFill>
                  <a:srgbClr val="000000"/>
                </a:solidFill>
              </a:rPr>
              <a:t>ARP requests are received and processed by every device on the local network.</a:t>
            </a:r>
          </a:p>
          <a:p>
            <a:pPr marL="457189" indent="-457189" algn="l">
              <a:buFont typeface="Arial" panose="020B0604020202020204" pitchFamily="34" charset="0"/>
              <a:buChar char="•"/>
            </a:pPr>
            <a:r>
              <a:rPr lang="en-US" sz="2133" dirty="0">
                <a:solidFill>
                  <a:srgbClr val="000000"/>
                </a:solidFill>
              </a:rPr>
              <a:t>Excessive ARP broadcasts can cause some reduction in performance.</a:t>
            </a:r>
          </a:p>
          <a:p>
            <a:pPr marL="457189" indent="-457189" algn="l">
              <a:buFont typeface="Arial" panose="020B0604020202020204" pitchFamily="34" charset="0"/>
              <a:buChar char="•"/>
            </a:pPr>
            <a:r>
              <a:rPr lang="en-US" sz="2133" dirty="0">
                <a:solidFill>
                  <a:srgbClr val="000000"/>
                </a:solidFill>
              </a:rPr>
              <a:t>ARP replies can be spoofed by a threat actor to perform an ARP poisoning attack.</a:t>
            </a:r>
          </a:p>
          <a:p>
            <a:pPr marL="457189" indent="-457189" algn="l">
              <a:buFont typeface="Arial" panose="020B0604020202020204" pitchFamily="34" charset="0"/>
              <a:buChar char="•"/>
            </a:pPr>
            <a:r>
              <a:rPr lang="en-US" sz="2133" dirty="0">
                <a:solidFill>
                  <a:srgbClr val="000000"/>
                </a:solidFill>
              </a:rPr>
              <a:t>Enterprise level switches include mitigation techniques to protect against ARP attacks.</a:t>
            </a:r>
          </a:p>
          <a:p>
            <a:pPr marL="0" indent="0" algn="l"/>
            <a:endParaRPr lang="en-US" sz="2133" dirty="0">
              <a:solidFill>
                <a:srgbClr val="000000"/>
              </a:solidFill>
            </a:endParaRPr>
          </a:p>
          <a:p>
            <a:pPr marL="457189" indent="-457189" algn="l">
              <a:buFont typeface="Arial" panose="020B0604020202020204" pitchFamily="34" charset="0"/>
              <a:buChar char="•"/>
            </a:pPr>
            <a:endParaRPr lang="en-US" sz="2133" dirty="0">
              <a:solidFill>
                <a:srgbClr val="000000"/>
              </a:solidFill>
            </a:endParaRPr>
          </a:p>
          <a:p>
            <a:pPr marL="457189" indent="-457189" algn="l">
              <a:buFont typeface="Arial" panose="020B0604020202020204" pitchFamily="34" charset="0"/>
              <a:buChar char="•"/>
            </a:pPr>
            <a:endParaRPr lang="en-US" dirty="0">
              <a:solidFill>
                <a:srgbClr val="000000"/>
              </a:solidFill>
            </a:endParaRPr>
          </a:p>
        </p:txBody>
      </p:sp>
      <p:pic>
        <p:nvPicPr>
          <p:cNvPr id="5" name="Picture 4">
            <a:extLst>
              <a:ext uri="{FF2B5EF4-FFF2-40B4-BE49-F238E27FC236}">
                <a16:creationId xmlns:a16="http://schemas.microsoft.com/office/drawing/2014/main" id="{0A2D9D08-1DD6-F385-0EE6-E55D7FA54168}"/>
              </a:ext>
            </a:extLst>
          </p:cNvPr>
          <p:cNvPicPr>
            <a:picLocks noChangeAspect="1"/>
          </p:cNvPicPr>
          <p:nvPr/>
        </p:nvPicPr>
        <p:blipFill>
          <a:blip r:embed="rId3"/>
          <a:stretch>
            <a:fillRect/>
          </a:stretch>
        </p:blipFill>
        <p:spPr>
          <a:xfrm>
            <a:off x="3374684" y="2740057"/>
            <a:ext cx="5556473" cy="3907544"/>
          </a:xfrm>
          <a:prstGeom prst="rect">
            <a:avLst/>
          </a:prstGeom>
        </p:spPr>
      </p:pic>
    </p:spTree>
    <p:extLst>
      <p:ext uri="{BB962C8B-B14F-4D97-AF65-F5344CB8AC3E}">
        <p14:creationId xmlns:p14="http://schemas.microsoft.com/office/powerpoint/2010/main" val="294530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25996" y="3088641"/>
            <a:ext cx="8896944" cy="1440191"/>
          </a:xfrm>
        </p:spPr>
        <p:txBody>
          <a:bodyPr/>
          <a:lstStyle/>
          <a:p>
            <a:r>
              <a:rPr lang="en-US" dirty="0">
                <a:solidFill>
                  <a:schemeClr val="accent5">
                    <a:lumMod val="40000"/>
                    <a:lumOff val="60000"/>
                  </a:schemeClr>
                </a:solidFill>
              </a:rPr>
              <a:t>Module 14: Transport Layer</a:t>
            </a:r>
          </a:p>
        </p:txBody>
      </p:sp>
      <p:sp>
        <p:nvSpPr>
          <p:cNvPr id="7" name="Subtitle 6"/>
          <p:cNvSpPr>
            <a:spLocks noGrp="1"/>
          </p:cNvSpPr>
          <p:nvPr>
            <p:ph type="subTitle" idx="1"/>
          </p:nvPr>
        </p:nvSpPr>
        <p:spPr>
          <a:xfrm>
            <a:off x="625996" y="5079368"/>
            <a:ext cx="3158605" cy="1202899"/>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260387330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5192"/>
            <a:ext cx="12192000" cy="807187"/>
          </a:xfrm>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226244" y="862505"/>
            <a:ext cx="11739513" cy="1436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2133" b="1" dirty="0">
                <a:solidFill>
                  <a:srgbClr val="58585B"/>
                </a:solidFill>
                <a:latin typeface="Arial"/>
                <a:ea typeface="Calibri" panose="020F0502020204030204" pitchFamily="34" charset="0"/>
                <a:cs typeface="Calibri" panose="020F0502020204030204" pitchFamily="34" charset="0"/>
              </a:rPr>
              <a:t>Module Title: </a:t>
            </a:r>
            <a:r>
              <a:rPr lang="en-US" altLang="en-US" sz="2133" dirty="0">
                <a:solidFill>
                  <a:srgbClr val="58585B"/>
                </a:solidFill>
                <a:latin typeface="Arial"/>
                <a:ea typeface="Calibri" panose="020F0502020204030204" pitchFamily="34" charset="0"/>
                <a:cs typeface="Calibri" panose="020F0502020204030204" pitchFamily="34" charset="0"/>
              </a:rPr>
              <a:t>Transport Layer</a:t>
            </a:r>
          </a:p>
          <a:p>
            <a:pPr defTabSz="1219170" eaLnBrk="0" fontAlgn="base" hangingPunct="0">
              <a:spcBef>
                <a:spcPct val="0"/>
              </a:spcBef>
              <a:spcAft>
                <a:spcPct val="0"/>
              </a:spcAft>
            </a:pPr>
            <a:endParaRPr lang="en-US" altLang="en-US" sz="2133" dirty="0">
              <a:solidFill>
                <a:srgbClr val="58585B"/>
              </a:solidFill>
              <a:latin typeface="Arial"/>
              <a:ea typeface="ＭＳ Ｐゴシック" pitchFamily="34" charset="-128"/>
            </a:endParaRPr>
          </a:p>
          <a:p>
            <a:pPr defTabSz="1219170" eaLnBrk="0" fontAlgn="base" hangingPunct="0">
              <a:spcBef>
                <a:spcPct val="0"/>
              </a:spcBef>
              <a:spcAft>
                <a:spcPct val="0"/>
              </a:spcAft>
            </a:pPr>
            <a:r>
              <a:rPr lang="en-US" altLang="en-US" sz="2133" b="1" dirty="0">
                <a:solidFill>
                  <a:srgbClr val="58585B"/>
                </a:solidFill>
                <a:latin typeface="Arial"/>
                <a:ea typeface="Calibri" panose="020F0502020204030204" pitchFamily="34" charset="0"/>
                <a:cs typeface="Calibri" panose="020F0502020204030204" pitchFamily="34" charset="0"/>
              </a:rPr>
              <a:t>Module Objective</a:t>
            </a:r>
            <a:r>
              <a:rPr lang="en-US" altLang="en-US" sz="2133" dirty="0">
                <a:solidFill>
                  <a:srgbClr val="58585B"/>
                </a:solidFill>
                <a:latin typeface="Arial"/>
                <a:ea typeface="Calibri" panose="020F0502020204030204" pitchFamily="34" charset="0"/>
                <a:cs typeface="Calibri" panose="020F0502020204030204" pitchFamily="34" charset="0"/>
              </a:rPr>
              <a:t>: </a:t>
            </a:r>
            <a:r>
              <a:rPr lang="en-US" sz="2133" dirty="0">
                <a:solidFill>
                  <a:srgbClr val="58585B"/>
                </a:solidFill>
                <a:latin typeface="Arial" charset="0"/>
                <a:ea typeface="ＭＳ Ｐゴシック" pitchFamily="34" charset="-128"/>
              </a:rPr>
              <a:t>Compare the operations of transport layer protocols in supporting end-to-end communication.</a:t>
            </a:r>
            <a:endParaRPr lang="en-US" altLang="en-US" sz="2400" dirty="0">
              <a:solidFill>
                <a:srgbClr val="58585B"/>
              </a:solidFill>
              <a:latin typeface="Arial" panose="020B0604020202020204" pitchFamily="34" charset="0"/>
              <a:ea typeface="ＭＳ Ｐゴシック" pitchFamily="34" charset="-128"/>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nvGraphicFramePr>
        <p:xfrm>
          <a:off x="766715" y="2298668"/>
          <a:ext cx="11035644" cy="3885408"/>
        </p:xfrm>
        <a:graphic>
          <a:graphicData uri="http://schemas.openxmlformats.org/drawingml/2006/table">
            <a:tbl>
              <a:tblPr firstRow="1" firstCol="1" bandRow="1">
                <a:tableStyleId>{5C22544A-7EE6-4342-B048-85BDC9FD1C3A}</a:tableStyleId>
              </a:tblPr>
              <a:tblGrid>
                <a:gridCol w="3660327">
                  <a:extLst>
                    <a:ext uri="{9D8B030D-6E8A-4147-A177-3AD203B41FA5}">
                      <a16:colId xmlns:a16="http://schemas.microsoft.com/office/drawing/2014/main" val="1523797708"/>
                    </a:ext>
                  </a:extLst>
                </a:gridCol>
                <a:gridCol w="7375317">
                  <a:extLst>
                    <a:ext uri="{9D8B030D-6E8A-4147-A177-3AD203B41FA5}">
                      <a16:colId xmlns:a16="http://schemas.microsoft.com/office/drawing/2014/main" val="2750207184"/>
                    </a:ext>
                  </a:extLst>
                </a:gridCol>
              </a:tblGrid>
              <a:tr h="292691">
                <a:tc>
                  <a:txBody>
                    <a:bodyPr/>
                    <a:lstStyle/>
                    <a:p>
                      <a:pPr marL="0" marR="0" algn="l">
                        <a:lnSpc>
                          <a:spcPct val="107000"/>
                        </a:lnSpc>
                        <a:spcBef>
                          <a:spcPts val="0"/>
                        </a:spcBef>
                        <a:spcAft>
                          <a:spcPts val="0"/>
                        </a:spcAft>
                      </a:pPr>
                      <a:r>
                        <a:rPr lang="en-US" sz="1600" dirty="0">
                          <a:effectLst/>
                        </a:rPr>
                        <a:t>Topic Title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gn="l">
                        <a:lnSpc>
                          <a:spcPct val="107000"/>
                        </a:lnSpc>
                        <a:spcBef>
                          <a:spcPts val="0"/>
                        </a:spcBef>
                        <a:spcAft>
                          <a:spcPts val="0"/>
                        </a:spcAft>
                      </a:pPr>
                      <a:r>
                        <a:rPr lang="en-US" sz="1600" dirty="0">
                          <a:effectLst/>
                        </a:rPr>
                        <a:t>Topic Objective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874061904"/>
                  </a:ext>
                </a:extLst>
              </a:tr>
              <a:tr h="725985">
                <a:tc>
                  <a:txBody>
                    <a:bodyPr/>
                    <a:lstStyle/>
                    <a:p>
                      <a:pPr marL="0" marR="0" algn="l">
                        <a:lnSpc>
                          <a:spcPct val="107000"/>
                        </a:lnSpc>
                        <a:spcBef>
                          <a:spcPts val="0"/>
                        </a:spcBef>
                        <a:spcAft>
                          <a:spcPts val="0"/>
                        </a:spcAft>
                      </a:pPr>
                      <a:r>
                        <a:rPr lang="en-US" sz="1600" dirty="0">
                          <a:effectLst/>
                        </a:rPr>
                        <a:t>Transportation of Data</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gn="l">
                        <a:lnSpc>
                          <a:spcPct val="107000"/>
                        </a:lnSpc>
                        <a:spcBef>
                          <a:spcPts val="0"/>
                        </a:spcBef>
                        <a:spcAft>
                          <a:spcPts val="0"/>
                        </a:spcAft>
                      </a:pPr>
                      <a:r>
                        <a:rPr lang="en-US" sz="1600" dirty="0">
                          <a:solidFill>
                            <a:srgbClr val="080808"/>
                          </a:solidFill>
                          <a:effectLst/>
                          <a:latin typeface="+mn-lt"/>
                          <a:ea typeface="Calibri" panose="020F0502020204030204" pitchFamily="34" charset="0"/>
                          <a:cs typeface="Times New Roman" panose="02020603050405020304" pitchFamily="18" charset="0"/>
                        </a:rPr>
                        <a:t>Explain the purpose of the transport layer in managing the transportation of data in end-to-end communication.</a:t>
                      </a:r>
                    </a:p>
                  </a:txBody>
                  <a:tcPr marT="0" marB="0"/>
                </a:tc>
                <a:extLst>
                  <a:ext uri="{0D108BD9-81ED-4DB2-BD59-A6C34878D82A}">
                    <a16:rowId xmlns:a16="http://schemas.microsoft.com/office/drawing/2014/main" val="1646858405"/>
                  </a:ext>
                </a:extLst>
              </a:tr>
              <a:tr h="483481">
                <a:tc>
                  <a:txBody>
                    <a:bodyPr/>
                    <a:lstStyle/>
                    <a:p>
                      <a:pPr marL="0" marR="0" algn="l">
                        <a:lnSpc>
                          <a:spcPct val="107000"/>
                        </a:lnSpc>
                        <a:spcBef>
                          <a:spcPts val="0"/>
                        </a:spcBef>
                        <a:spcAft>
                          <a:spcPts val="0"/>
                        </a:spcAft>
                      </a:pPr>
                      <a:r>
                        <a:rPr lang="en-US" sz="1600" dirty="0">
                          <a:effectLst/>
                        </a:rPr>
                        <a:t>TCP Overview</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gn="l">
                        <a:lnSpc>
                          <a:spcPct val="107000"/>
                        </a:lnSpc>
                        <a:spcBef>
                          <a:spcPts val="0"/>
                        </a:spcBef>
                        <a:spcAft>
                          <a:spcPts val="0"/>
                        </a:spcAft>
                      </a:pPr>
                      <a:r>
                        <a:rPr lang="en-US" sz="1600" dirty="0">
                          <a:solidFill>
                            <a:srgbClr val="080808"/>
                          </a:solidFill>
                          <a:effectLst/>
                        </a:rPr>
                        <a:t>Explain characteristics of TCP.</a:t>
                      </a:r>
                      <a:endParaRPr lang="en-US" sz="15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435904258"/>
                  </a:ext>
                </a:extLst>
              </a:tr>
              <a:tr h="257843">
                <a:tc>
                  <a:txBody>
                    <a:bodyPr/>
                    <a:lstStyle/>
                    <a:p>
                      <a:pPr marL="0" marR="0" algn="l">
                        <a:lnSpc>
                          <a:spcPct val="107000"/>
                        </a:lnSpc>
                        <a:spcBef>
                          <a:spcPts val="0"/>
                        </a:spcBef>
                        <a:spcAft>
                          <a:spcPts val="0"/>
                        </a:spcAft>
                      </a:pPr>
                      <a:r>
                        <a:rPr lang="en-US" sz="1600" dirty="0">
                          <a:effectLst/>
                        </a:rPr>
                        <a:t>UDP Overview</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gn="l">
                        <a:lnSpc>
                          <a:spcPct val="107000"/>
                        </a:lnSpc>
                        <a:spcBef>
                          <a:spcPts val="0"/>
                        </a:spcBef>
                        <a:spcAft>
                          <a:spcPts val="0"/>
                        </a:spcAft>
                      </a:pPr>
                      <a:r>
                        <a:rPr lang="en-US" sz="1600" dirty="0">
                          <a:solidFill>
                            <a:srgbClr val="080808"/>
                          </a:solidFill>
                          <a:effectLst/>
                          <a:latin typeface="+mn-lt"/>
                          <a:ea typeface="Calibri" panose="020F0502020204030204" pitchFamily="34" charset="0"/>
                          <a:cs typeface="Times New Roman" panose="02020603050405020304" pitchFamily="18" charset="0"/>
                        </a:rPr>
                        <a:t>Explain characteristics of UDP.</a:t>
                      </a:r>
                    </a:p>
                  </a:txBody>
                  <a:tcPr marT="0" marB="0"/>
                </a:tc>
                <a:extLst>
                  <a:ext uri="{0D108BD9-81ED-4DB2-BD59-A6C34878D82A}">
                    <a16:rowId xmlns:a16="http://schemas.microsoft.com/office/drawing/2014/main" val="131737215"/>
                  </a:ext>
                </a:extLst>
              </a:tr>
              <a:tr h="287416">
                <a:tc>
                  <a:txBody>
                    <a:bodyPr/>
                    <a:lstStyle/>
                    <a:p>
                      <a:pPr marL="0" marR="0" algn="l">
                        <a:lnSpc>
                          <a:spcPct val="107000"/>
                        </a:lnSpc>
                        <a:spcBef>
                          <a:spcPts val="0"/>
                        </a:spcBef>
                        <a:spcAft>
                          <a:spcPts val="0"/>
                        </a:spcAft>
                      </a:pPr>
                      <a:r>
                        <a:rPr lang="en-US" sz="1600" dirty="0">
                          <a:effectLst/>
                        </a:rPr>
                        <a:t>Port Numbers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gn="l">
                        <a:lnSpc>
                          <a:spcPct val="107000"/>
                        </a:lnSpc>
                        <a:spcBef>
                          <a:spcPts val="0"/>
                        </a:spcBef>
                        <a:spcAft>
                          <a:spcPts val="0"/>
                        </a:spcAft>
                      </a:pPr>
                      <a:r>
                        <a:rPr lang="en-US" sz="1600" b="0" i="0" kern="1200" dirty="0">
                          <a:solidFill>
                            <a:srgbClr val="080808"/>
                          </a:solidFill>
                          <a:effectLst/>
                          <a:latin typeface="+mn-lt"/>
                          <a:ea typeface="+mn-ea"/>
                          <a:cs typeface="+mn-cs"/>
                        </a:rPr>
                        <a:t>Explain how TCP and UDP use port numbers.</a:t>
                      </a:r>
                      <a:endParaRPr lang="en-US" sz="16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3818444524"/>
                  </a:ext>
                </a:extLst>
              </a:tr>
              <a:tr h="774048">
                <a:tc>
                  <a:txBody>
                    <a:bodyPr/>
                    <a:lstStyle/>
                    <a:p>
                      <a:pPr marL="0" marR="0" algn="l">
                        <a:lnSpc>
                          <a:spcPct val="107000"/>
                        </a:lnSpc>
                        <a:spcBef>
                          <a:spcPts val="0"/>
                        </a:spcBef>
                        <a:spcAft>
                          <a:spcPts val="0"/>
                        </a:spcAft>
                      </a:pPr>
                      <a:r>
                        <a:rPr lang="en-US" sz="1600" dirty="0">
                          <a:effectLst/>
                        </a:rPr>
                        <a:t>TCP Communication Process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gn="l">
                        <a:lnSpc>
                          <a:spcPct val="107000"/>
                        </a:lnSpc>
                        <a:spcBef>
                          <a:spcPts val="0"/>
                        </a:spcBef>
                        <a:spcAft>
                          <a:spcPts val="0"/>
                        </a:spcAft>
                      </a:pPr>
                      <a:r>
                        <a:rPr lang="en-US" sz="1600" b="0" i="0" kern="1200" dirty="0">
                          <a:solidFill>
                            <a:srgbClr val="080808"/>
                          </a:solidFill>
                          <a:effectLst/>
                          <a:latin typeface="+mn-lt"/>
                          <a:ea typeface="+mn-ea"/>
                          <a:cs typeface="+mn-cs"/>
                        </a:rPr>
                        <a:t>Explain how TCP session establishment and termination processes facilitate reliable communication.</a:t>
                      </a:r>
                      <a:endParaRPr lang="en-US" sz="16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846877670"/>
                  </a:ext>
                </a:extLst>
              </a:tr>
              <a:tr h="508763">
                <a:tc>
                  <a:txBody>
                    <a:bodyPr/>
                    <a:lstStyle/>
                    <a:p>
                      <a:pPr marL="0" marR="0" algn="l">
                        <a:lnSpc>
                          <a:spcPct val="107000"/>
                        </a:lnSpc>
                        <a:spcBef>
                          <a:spcPts val="0"/>
                        </a:spcBef>
                        <a:spcAft>
                          <a:spcPts val="0"/>
                        </a:spcAft>
                      </a:pPr>
                      <a:r>
                        <a:rPr lang="en-US" sz="1600" dirty="0">
                          <a:effectLst/>
                        </a:rPr>
                        <a:t>Reliability and Flow Control</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marL="0" marR="0" algn="l">
                        <a:lnSpc>
                          <a:spcPct val="107000"/>
                        </a:lnSpc>
                        <a:spcBef>
                          <a:spcPts val="0"/>
                        </a:spcBef>
                        <a:spcAft>
                          <a:spcPts val="0"/>
                        </a:spcAft>
                      </a:pPr>
                      <a:r>
                        <a:rPr lang="en-US" sz="1600" b="0" i="0" kern="1200" dirty="0">
                          <a:solidFill>
                            <a:srgbClr val="080808"/>
                          </a:solidFill>
                          <a:effectLst/>
                          <a:latin typeface="+mn-lt"/>
                          <a:ea typeface="+mn-ea"/>
                          <a:cs typeface="+mn-cs"/>
                        </a:rPr>
                        <a:t>Explain how TCP protocol data units are transmitted and acknowledged to guarantee delivery.</a:t>
                      </a:r>
                      <a:endParaRPr lang="en-US" sz="16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886050846"/>
                  </a:ext>
                </a:extLst>
              </a:tr>
              <a:tr h="549995">
                <a:tc>
                  <a:txBody>
                    <a:bodyPr/>
                    <a:lstStyle/>
                    <a:p>
                      <a:pPr marL="0" marR="0" algn="l">
                        <a:lnSpc>
                          <a:spcPct val="107000"/>
                        </a:lnSpc>
                        <a:spcBef>
                          <a:spcPts val="0"/>
                        </a:spcBef>
                        <a:spcAft>
                          <a:spcPts val="0"/>
                        </a:spcAft>
                      </a:pPr>
                      <a:r>
                        <a:rPr lang="en-US" sz="1500" dirty="0">
                          <a:effectLst/>
                          <a:latin typeface="Arial" panose="020B0604020202020204" pitchFamily="34" charset="0"/>
                          <a:ea typeface="Calibri" panose="020F0502020204030204" pitchFamily="34" charset="0"/>
                          <a:cs typeface="Arial" panose="020B0604020202020204" pitchFamily="34" charset="0"/>
                        </a:rPr>
                        <a:t>UDP Communication</a:t>
                      </a:r>
                    </a:p>
                  </a:txBody>
                  <a:tcPr marT="0" marB="0"/>
                </a:tc>
                <a:tc>
                  <a:txBody>
                    <a:bodyPr/>
                    <a:lstStyle/>
                    <a:p>
                      <a:pPr marL="0" marR="0" algn="l">
                        <a:lnSpc>
                          <a:spcPct val="107000"/>
                        </a:lnSpc>
                        <a:spcBef>
                          <a:spcPts val="0"/>
                        </a:spcBef>
                        <a:spcAft>
                          <a:spcPts val="0"/>
                        </a:spcAft>
                      </a:pPr>
                      <a:r>
                        <a:rPr lang="en-US" sz="1600" b="0" i="0" kern="1200" dirty="0">
                          <a:solidFill>
                            <a:srgbClr val="080808"/>
                          </a:solidFill>
                          <a:effectLst/>
                          <a:latin typeface="+mn-lt"/>
                          <a:ea typeface="+mn-ea"/>
                          <a:cs typeface="+mn-cs"/>
                        </a:rPr>
                        <a:t>Compare the operations of transport layer protocols in supporting end-to-end communication</a:t>
                      </a:r>
                      <a:r>
                        <a:rPr lang="en-US" sz="1900" b="0" i="0" kern="1200" dirty="0">
                          <a:solidFill>
                            <a:srgbClr val="080808"/>
                          </a:solidFill>
                          <a:effectLst/>
                          <a:latin typeface="+mn-lt"/>
                          <a:ea typeface="+mn-ea"/>
                          <a:cs typeface="+mn-cs"/>
                        </a:rPr>
                        <a:t>.</a:t>
                      </a:r>
                      <a:endParaRPr lang="en-US" sz="1600" dirty="0">
                        <a:solidFill>
                          <a:srgbClr val="080808"/>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917870198"/>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130723" cy="1239520"/>
          </a:xfrm>
        </p:spPr>
        <p:txBody>
          <a:bodyPr/>
          <a:lstStyle/>
          <a:p>
            <a:r>
              <a:rPr lang="en-US" dirty="0">
                <a:solidFill>
                  <a:schemeClr val="accent5">
                    <a:lumMod val="40000"/>
                    <a:lumOff val="60000"/>
                  </a:schemeClr>
                </a:solidFill>
              </a:rPr>
              <a:t>14.1 Transportation of Data</a:t>
            </a:r>
          </a:p>
        </p:txBody>
      </p:sp>
    </p:spTree>
    <p:custDataLst>
      <p:tags r:id="rId1"/>
    </p:custDataLst>
    <p:extLst>
      <p:ext uri="{BB962C8B-B14F-4D97-AF65-F5344CB8AC3E}">
        <p14:creationId xmlns:p14="http://schemas.microsoft.com/office/powerpoint/2010/main" val="191590497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Transportation of Data</a:t>
            </a:r>
            <a:br>
              <a:rPr lang="en-US" dirty="0"/>
            </a:br>
            <a:r>
              <a:rPr lang="en-US" sz="3200" dirty="0"/>
              <a:t>Role of the Transport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80292" y="1140558"/>
            <a:ext cx="4802909" cy="4746084"/>
          </a:xfrm>
        </p:spPr>
        <p:txBody>
          <a:bodyPr/>
          <a:lstStyle/>
          <a:p>
            <a:pPr marL="0" indent="0" algn="l"/>
            <a:r>
              <a:rPr lang="en-US" sz="2400" dirty="0">
                <a:solidFill>
                  <a:srgbClr val="000000"/>
                </a:solidFill>
              </a:rPr>
              <a:t>The transport layer is:</a:t>
            </a:r>
          </a:p>
          <a:p>
            <a:pPr marL="380990" indent="-380990" algn="l">
              <a:buFont typeface="Arial" panose="020B0604020202020204" pitchFamily="34" charset="0"/>
              <a:buChar char="•"/>
            </a:pPr>
            <a:r>
              <a:rPr lang="en-US" sz="2400" dirty="0">
                <a:solidFill>
                  <a:srgbClr val="000000"/>
                </a:solidFill>
              </a:rPr>
              <a:t>responsible for logical communications between applications running on different hosts.</a:t>
            </a:r>
          </a:p>
          <a:p>
            <a:pPr marL="457189" indent="-457189" algn="l">
              <a:buFont typeface="Arial" panose="020B0604020202020204" pitchFamily="34" charset="0"/>
              <a:buChar char="•"/>
            </a:pPr>
            <a:r>
              <a:rPr lang="en-US" sz="2400" dirty="0">
                <a:solidFill>
                  <a:srgbClr val="000000"/>
                </a:solidFill>
              </a:rPr>
              <a:t>The link between the application layer and the lower layers that are responsible for network transmission.</a:t>
            </a:r>
          </a:p>
          <a:p>
            <a:pPr marL="0" indent="0" algn="l"/>
            <a:endParaRPr lang="en-US" sz="2400" dirty="0">
              <a:solidFill>
                <a:srgbClr val="000000"/>
              </a:solidFill>
            </a:endParaRPr>
          </a:p>
          <a:p>
            <a:pPr marL="0" indent="0" algn="l"/>
            <a:endParaRPr lang="en-US" sz="2133" dirty="0">
              <a:solidFill>
                <a:srgbClr val="000000"/>
              </a:solidFill>
            </a:endParaRPr>
          </a:p>
        </p:txBody>
      </p:sp>
      <p:pic>
        <p:nvPicPr>
          <p:cNvPr id="6" name="Picture 5">
            <a:extLst>
              <a:ext uri="{FF2B5EF4-FFF2-40B4-BE49-F238E27FC236}">
                <a16:creationId xmlns:a16="http://schemas.microsoft.com/office/drawing/2014/main" id="{303A6BBB-1052-C741-BFA6-942405352A31}"/>
              </a:ext>
            </a:extLst>
          </p:cNvPr>
          <p:cNvPicPr>
            <a:picLocks noChangeAspect="1"/>
          </p:cNvPicPr>
          <p:nvPr/>
        </p:nvPicPr>
        <p:blipFill>
          <a:blip r:embed="rId3"/>
          <a:stretch>
            <a:fillRect/>
          </a:stretch>
        </p:blipFill>
        <p:spPr>
          <a:xfrm>
            <a:off x="5739740" y="1140558"/>
            <a:ext cx="5971969" cy="4746085"/>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The Rules</a:t>
            </a:r>
            <a:br>
              <a:rPr lang="en-US" altLang="en-US" dirty="0"/>
            </a:br>
            <a:r>
              <a:rPr lang="en-US" altLang="en-US" dirty="0"/>
              <a:t>Communications Fundamentals</a:t>
            </a:r>
          </a:p>
        </p:txBody>
      </p:sp>
      <p:sp>
        <p:nvSpPr>
          <p:cNvPr id="8195" name="Rectangle 6"/>
          <p:cNvSpPr>
            <a:spLocks noGrp="1" noChangeArrowheads="1"/>
          </p:cNvSpPr>
          <p:nvPr>
            <p:ph idx="1"/>
          </p:nvPr>
        </p:nvSpPr>
        <p:spPr>
          <a:xfrm>
            <a:off x="166146" y="1207932"/>
            <a:ext cx="11804381" cy="3300568"/>
          </a:xfrm>
        </p:spPr>
        <p:txBody>
          <a:bodyPr/>
          <a:lstStyle/>
          <a:p>
            <a:pPr marL="0" indent="0">
              <a:buNone/>
            </a:pPr>
            <a:r>
              <a:rPr lang="en-US" sz="2400" dirty="0"/>
              <a:t>Networks can vary in size and complexity. It is not enough to have a connection, devices must agree on “how” to communicate.</a:t>
            </a:r>
          </a:p>
          <a:p>
            <a:pPr marL="0" indent="0">
              <a:buNone/>
            </a:pPr>
            <a:r>
              <a:rPr lang="en-US" sz="2400" dirty="0"/>
              <a:t>There are three elements to any communication:</a:t>
            </a:r>
          </a:p>
          <a:p>
            <a:pPr lvl="1"/>
            <a:r>
              <a:rPr lang="en-US" sz="2400" dirty="0"/>
              <a:t>There will be a source (sender).</a:t>
            </a:r>
          </a:p>
          <a:p>
            <a:pPr lvl="1"/>
            <a:r>
              <a:rPr lang="en-US" sz="2400" dirty="0"/>
              <a:t>There will be a destination (receiver).</a:t>
            </a:r>
          </a:p>
          <a:p>
            <a:pPr lvl="1"/>
            <a:r>
              <a:rPr lang="en-US" sz="2400" dirty="0"/>
              <a:t>There will be a channel (media) that provides for the path of communications to occur.</a:t>
            </a:r>
          </a:p>
          <a:p>
            <a:pPr lvl="1"/>
            <a:endParaRPr lang="en-US" dirty="0">
              <a:effectLst/>
            </a:endParaRPr>
          </a:p>
        </p:txBody>
      </p:sp>
    </p:spTree>
    <p:extLst>
      <p:ext uri="{BB962C8B-B14F-4D97-AF65-F5344CB8AC3E}">
        <p14:creationId xmlns:p14="http://schemas.microsoft.com/office/powerpoint/2010/main" val="352921276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Transportation of Data</a:t>
            </a:r>
            <a:br>
              <a:rPr lang="en-US" dirty="0"/>
            </a:br>
            <a:r>
              <a:rPr lang="en-US" sz="3200" dirty="0"/>
              <a:t>Transport Layer Responsibilities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9090" y="1068371"/>
            <a:ext cx="5027629" cy="5153320"/>
          </a:xfrm>
        </p:spPr>
        <p:txBody>
          <a:bodyPr/>
          <a:lstStyle/>
          <a:p>
            <a:pPr marL="0" indent="0" algn="l"/>
            <a:r>
              <a:rPr lang="en-US" sz="2133" dirty="0">
                <a:solidFill>
                  <a:srgbClr val="000000"/>
                </a:solidFill>
              </a:rPr>
              <a:t>The transport layer has the following responsibilities:</a:t>
            </a:r>
          </a:p>
          <a:p>
            <a:pPr marL="457189" indent="-457189" algn="l">
              <a:buFont typeface="Arial" panose="020B0604020202020204" pitchFamily="34" charset="0"/>
              <a:buChar char="•"/>
            </a:pPr>
            <a:r>
              <a:rPr lang="en-US" sz="2133" dirty="0">
                <a:solidFill>
                  <a:srgbClr val="000000"/>
                </a:solidFill>
              </a:rPr>
              <a:t>Tracking individual conversations</a:t>
            </a:r>
          </a:p>
          <a:p>
            <a:pPr marL="457189" indent="-457189" algn="l">
              <a:buFont typeface="Arial" panose="020B0604020202020204" pitchFamily="34" charset="0"/>
              <a:buChar char="•"/>
            </a:pPr>
            <a:r>
              <a:rPr lang="en-US" sz="2133" dirty="0">
                <a:solidFill>
                  <a:srgbClr val="000000"/>
                </a:solidFill>
              </a:rPr>
              <a:t>Segmenting data and reassembling segments</a:t>
            </a:r>
          </a:p>
          <a:p>
            <a:pPr marL="457189" indent="-457189" algn="l">
              <a:buFont typeface="Arial" panose="020B0604020202020204" pitchFamily="34" charset="0"/>
              <a:buChar char="•"/>
            </a:pPr>
            <a:r>
              <a:rPr lang="en-US" sz="2133" dirty="0">
                <a:solidFill>
                  <a:srgbClr val="000000"/>
                </a:solidFill>
              </a:rPr>
              <a:t>Adds header information</a:t>
            </a:r>
          </a:p>
          <a:p>
            <a:pPr marL="457189" indent="-457189" algn="l">
              <a:buFont typeface="Arial" panose="020B0604020202020204" pitchFamily="34" charset="0"/>
              <a:buChar char="•"/>
            </a:pPr>
            <a:r>
              <a:rPr lang="en-US" sz="2133" dirty="0">
                <a:solidFill>
                  <a:srgbClr val="000000"/>
                </a:solidFill>
              </a:rPr>
              <a:t>Identify, separate, and manage multiple conversations</a:t>
            </a:r>
          </a:p>
          <a:p>
            <a:pPr marL="457189" indent="-457189" algn="l">
              <a:buFont typeface="Arial" panose="020B0604020202020204" pitchFamily="34" charset="0"/>
              <a:buChar char="•"/>
            </a:pPr>
            <a:r>
              <a:rPr lang="en-US" sz="2133" dirty="0">
                <a:solidFill>
                  <a:srgbClr val="000000"/>
                </a:solidFill>
              </a:rPr>
              <a:t>Uses segmentation and multiplexing to enable different communication conversations to be interleaved on the same network</a:t>
            </a:r>
          </a:p>
          <a:p>
            <a:pPr marL="457189" indent="-457189" algn="l">
              <a:buFont typeface="Arial" panose="020B0604020202020204" pitchFamily="34" charset="0"/>
              <a:buChar char="•"/>
            </a:pPr>
            <a:endParaRPr lang="en-US" sz="2133" dirty="0">
              <a:solidFill>
                <a:srgbClr val="000000"/>
              </a:solidFill>
            </a:endParaRPr>
          </a:p>
        </p:txBody>
      </p:sp>
      <p:pic>
        <p:nvPicPr>
          <p:cNvPr id="6" name="Picture 5">
            <a:extLst>
              <a:ext uri="{FF2B5EF4-FFF2-40B4-BE49-F238E27FC236}">
                <a16:creationId xmlns:a16="http://schemas.microsoft.com/office/drawing/2014/main" id="{6672350D-2CF8-5C48-A121-E84D1A7E0221}"/>
              </a:ext>
            </a:extLst>
          </p:cNvPr>
          <p:cNvPicPr>
            <a:picLocks noChangeAspect="1"/>
          </p:cNvPicPr>
          <p:nvPr/>
        </p:nvPicPr>
        <p:blipFill>
          <a:blip r:embed="rId3"/>
          <a:stretch>
            <a:fillRect/>
          </a:stretch>
        </p:blipFill>
        <p:spPr>
          <a:xfrm>
            <a:off x="5563659" y="1810976"/>
            <a:ext cx="5906692" cy="3236049"/>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Transportation of Data</a:t>
            </a:r>
            <a:br>
              <a:rPr lang="en-US" dirty="0"/>
            </a:br>
            <a:r>
              <a:rPr lang="en-US" sz="3200" dirty="0"/>
              <a:t>Transport Layer Protocols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03550" y="1214449"/>
            <a:ext cx="4535300" cy="4704060"/>
          </a:xfrm>
        </p:spPr>
        <p:txBody>
          <a:bodyPr/>
          <a:lstStyle/>
          <a:p>
            <a:pPr marL="457189" indent="-457189" algn="l">
              <a:buFont typeface="Arial" panose="020B0604020202020204" pitchFamily="34" charset="0"/>
              <a:buChar char="•"/>
            </a:pPr>
            <a:r>
              <a:rPr lang="en-US" sz="2133" dirty="0">
                <a:solidFill>
                  <a:srgbClr val="000000"/>
                </a:solidFill>
              </a:rPr>
              <a:t>IP does not specify how the delivery or transportation of the packets takes place.</a:t>
            </a:r>
          </a:p>
          <a:p>
            <a:pPr marL="457189" indent="-457189" algn="l">
              <a:buFont typeface="Arial" panose="020B0604020202020204" pitchFamily="34" charset="0"/>
              <a:buChar char="•"/>
            </a:pPr>
            <a:r>
              <a:rPr lang="en-US" sz="2133" dirty="0">
                <a:solidFill>
                  <a:srgbClr val="000000"/>
                </a:solidFill>
              </a:rPr>
              <a:t>Transport layer protocols specify how to transfer messages between hosts, and are responsible for managing reliability requirements of a conversation.</a:t>
            </a:r>
          </a:p>
          <a:p>
            <a:pPr marL="457189" indent="-457189" algn="l">
              <a:buFont typeface="Arial" panose="020B0604020202020204" pitchFamily="34" charset="0"/>
              <a:buChar char="•"/>
            </a:pPr>
            <a:r>
              <a:rPr lang="en-US" sz="2133" dirty="0">
                <a:solidFill>
                  <a:srgbClr val="000000"/>
                </a:solidFill>
              </a:rPr>
              <a:t>The transport layer includes the TCP and UDP protocols.</a:t>
            </a:r>
          </a:p>
        </p:txBody>
      </p:sp>
      <p:pic>
        <p:nvPicPr>
          <p:cNvPr id="5" name="Picture 4">
            <a:extLst>
              <a:ext uri="{FF2B5EF4-FFF2-40B4-BE49-F238E27FC236}">
                <a16:creationId xmlns:a16="http://schemas.microsoft.com/office/drawing/2014/main" id="{196F018E-2DCA-4A80-BC76-C15B88C34050}"/>
              </a:ext>
            </a:extLst>
          </p:cNvPr>
          <p:cNvPicPr>
            <a:picLocks noChangeAspect="1"/>
          </p:cNvPicPr>
          <p:nvPr/>
        </p:nvPicPr>
        <p:blipFill>
          <a:blip r:embed="rId3"/>
          <a:stretch>
            <a:fillRect/>
          </a:stretch>
        </p:blipFill>
        <p:spPr>
          <a:xfrm>
            <a:off x="5961570" y="1214449"/>
            <a:ext cx="5026612" cy="4370340"/>
          </a:xfrm>
          <a:prstGeom prst="rect">
            <a:avLst/>
          </a:prstGeom>
        </p:spPr>
      </p:pic>
    </p:spTree>
    <p:extLst>
      <p:ext uri="{BB962C8B-B14F-4D97-AF65-F5344CB8AC3E}">
        <p14:creationId xmlns:p14="http://schemas.microsoft.com/office/powerpoint/2010/main" val="202026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Transportation of Data</a:t>
            </a:r>
            <a:br>
              <a:rPr lang="en-US" sz="2133" dirty="0"/>
            </a:br>
            <a:r>
              <a:rPr lang="en-US" sz="3200" dirty="0"/>
              <a:t>Transmission Control Protocol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03550" y="1214449"/>
            <a:ext cx="4818073" cy="4832292"/>
          </a:xfrm>
        </p:spPr>
        <p:txBody>
          <a:bodyPr/>
          <a:lstStyle/>
          <a:p>
            <a:pPr marL="0" indent="0" algn="l"/>
            <a:r>
              <a:rPr lang="en-US" sz="2133" dirty="0">
                <a:solidFill>
                  <a:srgbClr val="000000"/>
                </a:solidFill>
              </a:rPr>
              <a:t>TCP provides reliability and flow control. TCP basic operations:</a:t>
            </a:r>
          </a:p>
          <a:p>
            <a:pPr marL="457189" indent="-457189" algn="l">
              <a:buFont typeface="Arial" panose="020B0604020202020204" pitchFamily="34" charset="0"/>
              <a:buChar char="•"/>
            </a:pPr>
            <a:r>
              <a:rPr lang="en-US" sz="2133" dirty="0">
                <a:solidFill>
                  <a:srgbClr val="000000"/>
                </a:solidFill>
              </a:rPr>
              <a:t>Number and track data segments transmitted to a specific host from a specific application</a:t>
            </a:r>
          </a:p>
          <a:p>
            <a:pPr marL="457189" indent="-457189" algn="l">
              <a:buFont typeface="Arial" panose="020B0604020202020204" pitchFamily="34" charset="0"/>
              <a:buChar char="•"/>
            </a:pPr>
            <a:r>
              <a:rPr lang="en-US" sz="2133" dirty="0">
                <a:solidFill>
                  <a:srgbClr val="000000"/>
                </a:solidFill>
              </a:rPr>
              <a:t>Acknowledge received data</a:t>
            </a:r>
          </a:p>
          <a:p>
            <a:pPr marL="457189" indent="-457189" algn="l">
              <a:buFont typeface="Arial" panose="020B0604020202020204" pitchFamily="34" charset="0"/>
              <a:buChar char="•"/>
            </a:pPr>
            <a:r>
              <a:rPr lang="en-US" sz="2133" dirty="0">
                <a:solidFill>
                  <a:srgbClr val="000000"/>
                </a:solidFill>
              </a:rPr>
              <a:t>Retransmit any unacknowledged data after a certain amount of time</a:t>
            </a:r>
          </a:p>
          <a:p>
            <a:pPr marL="457189" indent="-457189" algn="l">
              <a:buFont typeface="Arial" panose="020B0604020202020204" pitchFamily="34" charset="0"/>
              <a:buChar char="•"/>
            </a:pPr>
            <a:r>
              <a:rPr lang="en-US" sz="2133" dirty="0">
                <a:solidFill>
                  <a:srgbClr val="000000"/>
                </a:solidFill>
              </a:rPr>
              <a:t>Sequence data that might arrive in wrong order</a:t>
            </a:r>
          </a:p>
          <a:p>
            <a:pPr marL="457189" indent="-457189" algn="l">
              <a:buFont typeface="Arial" panose="020B0604020202020204" pitchFamily="34" charset="0"/>
              <a:buChar char="•"/>
            </a:pPr>
            <a:r>
              <a:rPr lang="en-US" sz="2133" dirty="0">
                <a:solidFill>
                  <a:srgbClr val="000000"/>
                </a:solidFill>
              </a:rPr>
              <a:t>Send data at an efficient rate that is acceptable by the receiver</a:t>
            </a:r>
          </a:p>
        </p:txBody>
      </p:sp>
      <p:pic>
        <p:nvPicPr>
          <p:cNvPr id="2" name="Picture 1">
            <a:extLst>
              <a:ext uri="{FF2B5EF4-FFF2-40B4-BE49-F238E27FC236}">
                <a16:creationId xmlns:a16="http://schemas.microsoft.com/office/drawing/2014/main" id="{9162D660-6159-4AA0-8DC5-FA2FF3768E88}"/>
              </a:ext>
            </a:extLst>
          </p:cNvPr>
          <p:cNvPicPr>
            <a:picLocks noChangeAspect="1"/>
          </p:cNvPicPr>
          <p:nvPr/>
        </p:nvPicPr>
        <p:blipFill>
          <a:blip r:embed="rId3"/>
          <a:stretch>
            <a:fillRect/>
          </a:stretch>
        </p:blipFill>
        <p:spPr>
          <a:xfrm>
            <a:off x="5659891" y="1457790"/>
            <a:ext cx="6364776" cy="3942421"/>
          </a:xfrm>
          <a:prstGeom prst="rect">
            <a:avLst/>
          </a:prstGeom>
        </p:spPr>
      </p:pic>
    </p:spTree>
    <p:extLst>
      <p:ext uri="{BB962C8B-B14F-4D97-AF65-F5344CB8AC3E}">
        <p14:creationId xmlns:p14="http://schemas.microsoft.com/office/powerpoint/2010/main" val="449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Transportation of Data</a:t>
            </a:r>
            <a:br>
              <a:rPr lang="en-US" sz="2133" dirty="0"/>
            </a:br>
            <a:r>
              <a:rPr lang="en-US" sz="3200" dirty="0"/>
              <a:t>User Datagram Protocol (UDP)</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03550" y="1214449"/>
            <a:ext cx="4818073" cy="4832292"/>
          </a:xfrm>
        </p:spPr>
        <p:txBody>
          <a:bodyPr/>
          <a:lstStyle/>
          <a:p>
            <a:pPr marL="0" indent="0" algn="l"/>
            <a:r>
              <a:rPr lang="en-US" sz="2400" dirty="0">
                <a:solidFill>
                  <a:srgbClr val="000000"/>
                </a:solidFill>
              </a:rPr>
              <a:t>UDP provides the basic functions for delivering datagrams between the appropriate applications, with very little overhead and data checking.</a:t>
            </a:r>
          </a:p>
          <a:p>
            <a:pPr marL="457189" indent="-457189" algn="l">
              <a:buFont typeface="Arial" panose="020B0604020202020204" pitchFamily="34" charset="0"/>
              <a:buChar char="•"/>
            </a:pPr>
            <a:r>
              <a:rPr lang="en-US" sz="2400" dirty="0">
                <a:solidFill>
                  <a:srgbClr val="000000"/>
                </a:solidFill>
              </a:rPr>
              <a:t>UDP is a connectionless protocol. </a:t>
            </a:r>
          </a:p>
          <a:p>
            <a:pPr marL="457189" indent="-457189" algn="l">
              <a:buFont typeface="Arial" panose="020B0604020202020204" pitchFamily="34" charset="0"/>
              <a:buChar char="•"/>
            </a:pPr>
            <a:r>
              <a:rPr lang="en-US" sz="2400" dirty="0">
                <a:solidFill>
                  <a:srgbClr val="000000"/>
                </a:solidFill>
              </a:rPr>
              <a:t>UDP is known as a best-effort delivery protocol because there is no acknowledgment that the data is received at the destination.</a:t>
            </a:r>
          </a:p>
          <a:p>
            <a:pPr marL="457189" indent="-457189" algn="l">
              <a:buFont typeface="Arial" panose="020B0604020202020204" pitchFamily="34" charset="0"/>
              <a:buChar char="•"/>
            </a:pPr>
            <a:endParaRPr lang="en-US" sz="2133" dirty="0">
              <a:solidFill>
                <a:srgbClr val="000000"/>
              </a:solidFill>
            </a:endParaRPr>
          </a:p>
        </p:txBody>
      </p:sp>
      <p:pic>
        <p:nvPicPr>
          <p:cNvPr id="7" name="Picture 6">
            <a:extLst>
              <a:ext uri="{FF2B5EF4-FFF2-40B4-BE49-F238E27FC236}">
                <a16:creationId xmlns:a16="http://schemas.microsoft.com/office/drawing/2014/main" id="{E6B47C15-00CA-4C66-871E-E0FBCA84BEA5}"/>
              </a:ext>
            </a:extLst>
          </p:cNvPr>
          <p:cNvPicPr>
            <a:picLocks noChangeAspect="1"/>
          </p:cNvPicPr>
          <p:nvPr/>
        </p:nvPicPr>
        <p:blipFill>
          <a:blip r:embed="rId3"/>
          <a:stretch>
            <a:fillRect/>
          </a:stretch>
        </p:blipFill>
        <p:spPr>
          <a:xfrm>
            <a:off x="5615823" y="1214448"/>
            <a:ext cx="6318364" cy="3920971"/>
          </a:xfrm>
          <a:prstGeom prst="rect">
            <a:avLst/>
          </a:prstGeom>
        </p:spPr>
      </p:pic>
    </p:spTree>
    <p:extLst>
      <p:ext uri="{BB962C8B-B14F-4D97-AF65-F5344CB8AC3E}">
        <p14:creationId xmlns:p14="http://schemas.microsoft.com/office/powerpoint/2010/main" val="221757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Transportation of Data</a:t>
            </a:r>
            <a:br>
              <a:rPr lang="en-US" sz="2133" dirty="0"/>
            </a:br>
            <a:r>
              <a:rPr lang="en-US" sz="3200" dirty="0"/>
              <a:t>The Right Transport Layer Protocol for the Right Application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03550" y="1214449"/>
            <a:ext cx="4818073" cy="4832292"/>
          </a:xfrm>
        </p:spPr>
        <p:txBody>
          <a:bodyPr/>
          <a:lstStyle/>
          <a:p>
            <a:pPr marL="0" indent="0" algn="l"/>
            <a:r>
              <a:rPr lang="en-US" sz="2133" dirty="0">
                <a:solidFill>
                  <a:srgbClr val="000000"/>
                </a:solidFill>
              </a:rPr>
              <a:t>UDP is also used by request-and-reply applications where the data is minimal, and retransmission can be done quickly.</a:t>
            </a:r>
          </a:p>
          <a:p>
            <a:pPr marL="0" indent="0" algn="l"/>
            <a:endParaRPr lang="en-US" sz="2133" dirty="0">
              <a:solidFill>
                <a:srgbClr val="000000"/>
              </a:solidFill>
            </a:endParaRPr>
          </a:p>
          <a:p>
            <a:pPr marL="0" indent="0" algn="l"/>
            <a:r>
              <a:rPr lang="en-US" sz="2133" dirty="0">
                <a:solidFill>
                  <a:srgbClr val="000000"/>
                </a:solidFill>
              </a:rPr>
              <a:t>If it is important that all the data arrives and that it can be processed in its proper sequence, TCP is used as the transport protocol.</a:t>
            </a:r>
          </a:p>
        </p:txBody>
      </p:sp>
      <p:pic>
        <p:nvPicPr>
          <p:cNvPr id="2" name="Picture 1">
            <a:extLst>
              <a:ext uri="{FF2B5EF4-FFF2-40B4-BE49-F238E27FC236}">
                <a16:creationId xmlns:a16="http://schemas.microsoft.com/office/drawing/2014/main" id="{C48877C7-3178-43FC-AA38-A2383A42DEA3}"/>
              </a:ext>
            </a:extLst>
          </p:cNvPr>
          <p:cNvPicPr>
            <a:picLocks noChangeAspect="1"/>
          </p:cNvPicPr>
          <p:nvPr/>
        </p:nvPicPr>
        <p:blipFill>
          <a:blip r:embed="rId3"/>
          <a:stretch>
            <a:fillRect/>
          </a:stretch>
        </p:blipFill>
        <p:spPr>
          <a:xfrm>
            <a:off x="5591079" y="1214448"/>
            <a:ext cx="5923588" cy="4610619"/>
          </a:xfrm>
          <a:prstGeom prst="rect">
            <a:avLst/>
          </a:prstGeom>
        </p:spPr>
      </p:pic>
    </p:spTree>
    <p:extLst>
      <p:ext uri="{BB962C8B-B14F-4D97-AF65-F5344CB8AC3E}">
        <p14:creationId xmlns:p14="http://schemas.microsoft.com/office/powerpoint/2010/main" val="88147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14.2 TCP Overview</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AEF176-ED67-4FA3-B6ED-B4BCB95F4EE3}"/>
              </a:ext>
            </a:extLst>
          </p:cNvPr>
          <p:cNvSpPr>
            <a:spLocks noGrp="1"/>
          </p:cNvSpPr>
          <p:nvPr>
            <p:ph idx="1"/>
          </p:nvPr>
        </p:nvSpPr>
        <p:spPr/>
        <p:txBody>
          <a:bodyPr/>
          <a:lstStyle/>
          <a:p>
            <a:r>
              <a:rPr lang="en-US" sz="2133" b="1" dirty="0"/>
              <a:t>Establishes a Session </a:t>
            </a:r>
            <a:r>
              <a:rPr lang="en-US" sz="2133" dirty="0"/>
              <a:t>- TCP is a connection-oriented protocol that negotiates and establishes a permanent connection (or session) between source and destination devices prior to forwarding any traffic.</a:t>
            </a:r>
          </a:p>
          <a:p>
            <a:r>
              <a:rPr lang="en-US" sz="2133" b="1" dirty="0"/>
              <a:t>Ensures Reliable Delivery </a:t>
            </a:r>
            <a:r>
              <a:rPr lang="en-US" sz="2133" dirty="0"/>
              <a:t>- For many reasons, it is possible for a segment to become corrupted or lost completely, as it is transmitted over the network. TCP ensures that each segment that is sent by the source arrives at the destination.</a:t>
            </a:r>
          </a:p>
          <a:p>
            <a:r>
              <a:rPr lang="en-US" sz="2133" b="1" dirty="0"/>
              <a:t>Provides Same-Order Delivery </a:t>
            </a:r>
            <a:r>
              <a:rPr lang="en-US" sz="2133" dirty="0"/>
              <a:t>- Because networks may provide multiple routes that can have different transmission rates, data can arrive in the wrong order. </a:t>
            </a:r>
          </a:p>
          <a:p>
            <a:r>
              <a:rPr lang="en-US" sz="2133" b="1" dirty="0"/>
              <a:t>Supports Flow Control </a:t>
            </a:r>
            <a:r>
              <a:rPr lang="en-US" sz="2133" dirty="0"/>
              <a:t>- Network hosts have limited resources (i.e., memory and processing power). When TCP is aware that these resources are overtaxed, it can request that the sending application reduce the rate of data flow.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2133" dirty="0"/>
              <a:t>TCP Overview</a:t>
            </a:r>
            <a:br>
              <a:rPr lang="en-US" sz="2133" dirty="0"/>
            </a:br>
            <a:r>
              <a:rPr lang="en-US" dirty="0"/>
              <a:t>TCP Features</a:t>
            </a:r>
          </a:p>
        </p:txBody>
      </p:sp>
    </p:spTree>
    <p:extLst>
      <p:ext uri="{BB962C8B-B14F-4D97-AF65-F5344CB8AC3E}">
        <p14:creationId xmlns:p14="http://schemas.microsoft.com/office/powerpoint/2010/main" val="256950394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TCP Overview</a:t>
            </a:r>
            <a:br>
              <a:rPr lang="en-US" dirty="0"/>
            </a:br>
            <a:r>
              <a:rPr lang="en-US" sz="3200" dirty="0"/>
              <a:t>TCP  Header</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632884" y="1125416"/>
            <a:ext cx="4391699" cy="4770229"/>
          </a:xfrm>
        </p:spPr>
        <p:txBody>
          <a:bodyPr/>
          <a:lstStyle/>
          <a:p>
            <a:pPr marL="0" indent="0" algn="l"/>
            <a:r>
              <a:rPr lang="en-US" sz="2133" dirty="0">
                <a:solidFill>
                  <a:srgbClr val="000000"/>
                </a:solidFill>
              </a:rPr>
              <a:t>TCP is a stateful protocol which means it keeps track of the state of the communication session.</a:t>
            </a:r>
          </a:p>
          <a:p>
            <a:pPr marL="0" indent="0" algn="l"/>
            <a:endParaRPr lang="en-US" sz="2133" dirty="0">
              <a:solidFill>
                <a:srgbClr val="000000"/>
              </a:solidFill>
            </a:endParaRPr>
          </a:p>
          <a:p>
            <a:pPr marL="0" indent="0" algn="l"/>
            <a:r>
              <a:rPr lang="en-US" sz="2133" dirty="0">
                <a:solidFill>
                  <a:srgbClr val="000000"/>
                </a:solidFill>
              </a:rPr>
              <a:t>TCP records which information it has sent, and which information has been acknowledged.</a:t>
            </a:r>
          </a:p>
        </p:txBody>
      </p:sp>
      <p:pic>
        <p:nvPicPr>
          <p:cNvPr id="2" name="Picture 1">
            <a:extLst>
              <a:ext uri="{FF2B5EF4-FFF2-40B4-BE49-F238E27FC236}">
                <a16:creationId xmlns:a16="http://schemas.microsoft.com/office/drawing/2014/main" id="{C9ACDF39-5712-4BF3-B35B-6D3163C3B11D}"/>
              </a:ext>
            </a:extLst>
          </p:cNvPr>
          <p:cNvPicPr>
            <a:picLocks noChangeAspect="1"/>
          </p:cNvPicPr>
          <p:nvPr/>
        </p:nvPicPr>
        <p:blipFill>
          <a:blip r:embed="rId3"/>
          <a:stretch>
            <a:fillRect/>
          </a:stretch>
        </p:blipFill>
        <p:spPr>
          <a:xfrm>
            <a:off x="4903572" y="788533"/>
            <a:ext cx="7111965" cy="5011881"/>
          </a:xfrm>
          <a:prstGeom prst="rect">
            <a:avLst/>
          </a:prstGeom>
        </p:spPr>
      </p:pic>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TCP Overview</a:t>
            </a:r>
            <a:br>
              <a:rPr lang="en-US" dirty="0"/>
            </a:br>
            <a:r>
              <a:rPr lang="en-US" sz="3200" dirty="0"/>
              <a:t>TCP Header Fields</a:t>
            </a:r>
          </a:p>
        </p:txBody>
      </p:sp>
      <p:graphicFrame>
        <p:nvGraphicFramePr>
          <p:cNvPr id="6" name="Content Placeholder 5">
            <a:extLst>
              <a:ext uri="{FF2B5EF4-FFF2-40B4-BE49-F238E27FC236}">
                <a16:creationId xmlns:a16="http://schemas.microsoft.com/office/drawing/2014/main" id="{88B7DED4-161D-2E4C-8213-152A201EC6B4}"/>
              </a:ext>
            </a:extLst>
          </p:cNvPr>
          <p:cNvGraphicFramePr>
            <a:graphicFrameLocks noGrp="1"/>
          </p:cNvGraphicFramePr>
          <p:nvPr>
            <p:ph idx="1"/>
          </p:nvPr>
        </p:nvGraphicFramePr>
        <p:xfrm>
          <a:off x="719668" y="1017999"/>
          <a:ext cx="11040534" cy="4670077"/>
        </p:xfrm>
        <a:graphic>
          <a:graphicData uri="http://schemas.openxmlformats.org/drawingml/2006/table">
            <a:tbl>
              <a:tblPr firstRow="1" bandRow="1">
                <a:tableStyleId>{5C22544A-7EE6-4342-B048-85BDC9FD1C3A}</a:tableStyleId>
              </a:tblPr>
              <a:tblGrid>
                <a:gridCol w="2745427">
                  <a:extLst>
                    <a:ext uri="{9D8B030D-6E8A-4147-A177-3AD203B41FA5}">
                      <a16:colId xmlns:a16="http://schemas.microsoft.com/office/drawing/2014/main" val="2603652252"/>
                    </a:ext>
                  </a:extLst>
                </a:gridCol>
                <a:gridCol w="8295107">
                  <a:extLst>
                    <a:ext uri="{9D8B030D-6E8A-4147-A177-3AD203B41FA5}">
                      <a16:colId xmlns:a16="http://schemas.microsoft.com/office/drawing/2014/main" val="1473811734"/>
                    </a:ext>
                  </a:extLst>
                </a:gridCol>
              </a:tblGrid>
              <a:tr h="372245">
                <a:tc>
                  <a:txBody>
                    <a:bodyPr/>
                    <a:lstStyle/>
                    <a:p>
                      <a:pPr algn="l" fontAlgn="ctr"/>
                      <a:r>
                        <a:rPr lang="en-US" sz="1600" b="1" dirty="0">
                          <a:effectLst/>
                        </a:rPr>
                        <a:t>TCP Header Field</a:t>
                      </a:r>
                      <a:endParaRPr lang="en-US" sz="1600" dirty="0">
                        <a:effectLst/>
                      </a:endParaRPr>
                    </a:p>
                  </a:txBody>
                  <a:tcPr marL="63500" marR="63500" marT="63500" marB="63500" anchor="ctr"/>
                </a:tc>
                <a:tc>
                  <a:txBody>
                    <a:bodyPr/>
                    <a:lstStyle/>
                    <a:p>
                      <a:pPr algn="l" fontAlgn="ctr"/>
                      <a:r>
                        <a:rPr lang="en-US" sz="1600" b="1" dirty="0">
                          <a:effectLst/>
                        </a:rPr>
                        <a:t>Description</a:t>
                      </a:r>
                      <a:endParaRPr lang="en-US" sz="1600" dirty="0">
                        <a:effectLst/>
                      </a:endParaRPr>
                    </a:p>
                  </a:txBody>
                  <a:tcPr marL="63500" marR="63500" marT="63500" marB="63500" anchor="ctr"/>
                </a:tc>
                <a:extLst>
                  <a:ext uri="{0D108BD9-81ED-4DB2-BD59-A6C34878D82A}">
                    <a16:rowId xmlns:a16="http://schemas.microsoft.com/office/drawing/2014/main" val="2256964134"/>
                  </a:ext>
                </a:extLst>
              </a:tr>
              <a:tr h="372245">
                <a:tc>
                  <a:txBody>
                    <a:bodyPr/>
                    <a:lstStyle/>
                    <a:p>
                      <a:pPr fontAlgn="ctr"/>
                      <a:r>
                        <a:rPr lang="en-US" sz="1600" b="1" dirty="0">
                          <a:effectLst/>
                        </a:rPr>
                        <a:t>Source Port</a:t>
                      </a:r>
                      <a:endParaRPr lang="en-US" sz="1600" b="0" dirty="0">
                        <a:effectLst/>
                      </a:endParaRPr>
                    </a:p>
                  </a:txBody>
                  <a:tcPr marL="63500" marR="63500" marT="63500" marB="63500" anchor="ctr"/>
                </a:tc>
                <a:tc>
                  <a:txBody>
                    <a:bodyPr/>
                    <a:lstStyle/>
                    <a:p>
                      <a:pPr fontAlgn="ctr"/>
                      <a:r>
                        <a:rPr lang="en-US" sz="1600" b="0" dirty="0">
                          <a:effectLst/>
                        </a:rPr>
                        <a:t>A 16-bit field used to identify the source application by port number.</a:t>
                      </a:r>
                    </a:p>
                  </a:txBody>
                  <a:tcPr marL="63500" marR="63500" marT="63500" marB="63500" anchor="ctr"/>
                </a:tc>
                <a:extLst>
                  <a:ext uri="{0D108BD9-81ED-4DB2-BD59-A6C34878D82A}">
                    <a16:rowId xmlns:a16="http://schemas.microsoft.com/office/drawing/2014/main" val="2864511980"/>
                  </a:ext>
                </a:extLst>
              </a:tr>
              <a:tr h="372245">
                <a:tc>
                  <a:txBody>
                    <a:bodyPr/>
                    <a:lstStyle/>
                    <a:p>
                      <a:pPr fontAlgn="ctr"/>
                      <a:r>
                        <a:rPr lang="en-US" sz="1600" b="1" dirty="0">
                          <a:effectLst/>
                        </a:rPr>
                        <a:t>Destination Port</a:t>
                      </a:r>
                      <a:endParaRPr lang="en-US" sz="1600" b="0" dirty="0">
                        <a:effectLst/>
                      </a:endParaRPr>
                    </a:p>
                  </a:txBody>
                  <a:tcPr marL="63500" marR="63500" marT="63500" marB="63500" anchor="ctr"/>
                </a:tc>
                <a:tc>
                  <a:txBody>
                    <a:bodyPr/>
                    <a:lstStyle/>
                    <a:p>
                      <a:pPr fontAlgn="ctr"/>
                      <a:r>
                        <a:rPr lang="en-US" sz="1600" b="0" dirty="0">
                          <a:effectLst/>
                        </a:rPr>
                        <a:t>A 16-bit field used to identify the destination application by port number.</a:t>
                      </a:r>
                    </a:p>
                  </a:txBody>
                  <a:tcPr marL="63500" marR="63500" marT="63500" marB="63500" anchor="ctr"/>
                </a:tc>
                <a:extLst>
                  <a:ext uri="{0D108BD9-81ED-4DB2-BD59-A6C34878D82A}">
                    <a16:rowId xmlns:a16="http://schemas.microsoft.com/office/drawing/2014/main" val="827016096"/>
                  </a:ext>
                </a:extLst>
              </a:tr>
              <a:tr h="372245">
                <a:tc>
                  <a:txBody>
                    <a:bodyPr/>
                    <a:lstStyle/>
                    <a:p>
                      <a:pPr fontAlgn="ctr"/>
                      <a:r>
                        <a:rPr lang="en-US" sz="1600" b="1" dirty="0">
                          <a:effectLst/>
                        </a:rPr>
                        <a:t>Sequence Number</a:t>
                      </a:r>
                      <a:endParaRPr lang="en-US" sz="1600" b="0" dirty="0">
                        <a:effectLst/>
                      </a:endParaRPr>
                    </a:p>
                  </a:txBody>
                  <a:tcPr marL="63500" marR="63500" marT="63500" marB="63500" anchor="ctr"/>
                </a:tc>
                <a:tc>
                  <a:txBody>
                    <a:bodyPr/>
                    <a:lstStyle/>
                    <a:p>
                      <a:pPr fontAlgn="ctr"/>
                      <a:r>
                        <a:rPr lang="en-US" sz="1600" b="0" dirty="0">
                          <a:effectLst/>
                        </a:rPr>
                        <a:t>A 32-bit field used for data reassembly purposes.</a:t>
                      </a:r>
                    </a:p>
                  </a:txBody>
                  <a:tcPr marL="63500" marR="63500" marT="63500" marB="63500" anchor="ctr"/>
                </a:tc>
                <a:extLst>
                  <a:ext uri="{0D108BD9-81ED-4DB2-BD59-A6C34878D82A}">
                    <a16:rowId xmlns:a16="http://schemas.microsoft.com/office/drawing/2014/main" val="384279451"/>
                  </a:ext>
                </a:extLst>
              </a:tr>
              <a:tr h="614680">
                <a:tc>
                  <a:txBody>
                    <a:bodyPr/>
                    <a:lstStyle/>
                    <a:p>
                      <a:pPr fontAlgn="ctr"/>
                      <a:r>
                        <a:rPr lang="en-US" sz="1600" b="1" dirty="0">
                          <a:effectLst/>
                        </a:rPr>
                        <a:t>Acknowledgment Number</a:t>
                      </a:r>
                      <a:endParaRPr lang="en-US" sz="1600" b="0" dirty="0">
                        <a:effectLst/>
                      </a:endParaRPr>
                    </a:p>
                  </a:txBody>
                  <a:tcPr marL="63500" marR="63500" marT="63500" marB="63500" anchor="ctr"/>
                </a:tc>
                <a:tc>
                  <a:txBody>
                    <a:bodyPr/>
                    <a:lstStyle/>
                    <a:p>
                      <a:pPr fontAlgn="ctr"/>
                      <a:r>
                        <a:rPr lang="en-US" sz="1600" b="0" dirty="0">
                          <a:effectLst/>
                        </a:rPr>
                        <a:t>A 32-bit field used to indicate that data has been received and the next byte expected from the source.</a:t>
                      </a:r>
                    </a:p>
                  </a:txBody>
                  <a:tcPr marL="63500" marR="63500" marT="63500" marB="63500" anchor="ctr"/>
                </a:tc>
                <a:extLst>
                  <a:ext uri="{0D108BD9-81ED-4DB2-BD59-A6C34878D82A}">
                    <a16:rowId xmlns:a16="http://schemas.microsoft.com/office/drawing/2014/main" val="3864515935"/>
                  </a:ext>
                </a:extLst>
              </a:tr>
              <a:tr h="462757">
                <a:tc>
                  <a:txBody>
                    <a:bodyPr/>
                    <a:lstStyle/>
                    <a:p>
                      <a:pPr fontAlgn="ctr"/>
                      <a:r>
                        <a:rPr lang="en-US" sz="1600" b="1" dirty="0">
                          <a:effectLst/>
                        </a:rPr>
                        <a:t>Header Length</a:t>
                      </a:r>
                      <a:endParaRPr lang="en-US" sz="1600" b="0" dirty="0">
                        <a:effectLst/>
                      </a:endParaRPr>
                    </a:p>
                  </a:txBody>
                  <a:tcPr marL="63500" marR="63500" marT="63500" marB="63500" anchor="ctr"/>
                </a:tc>
                <a:tc>
                  <a:txBody>
                    <a:bodyPr/>
                    <a:lstStyle/>
                    <a:p>
                      <a:pPr fontAlgn="ctr"/>
                      <a:r>
                        <a:rPr lang="en-US" sz="1600" b="0" dirty="0">
                          <a:effectLst/>
                        </a:rPr>
                        <a:t>A 4-bit field known as ʺdata offsetʺ that indicates the length of the TCP segment header.</a:t>
                      </a:r>
                    </a:p>
                  </a:txBody>
                  <a:tcPr marL="63500" marR="63500" marT="63500" marB="63500" anchor="ctr"/>
                </a:tc>
                <a:extLst>
                  <a:ext uri="{0D108BD9-81ED-4DB2-BD59-A6C34878D82A}">
                    <a16:rowId xmlns:a16="http://schemas.microsoft.com/office/drawing/2014/main" val="2643635522"/>
                  </a:ext>
                </a:extLst>
              </a:tr>
              <a:tr h="372245">
                <a:tc>
                  <a:txBody>
                    <a:bodyPr/>
                    <a:lstStyle/>
                    <a:p>
                      <a:pPr fontAlgn="ctr"/>
                      <a:r>
                        <a:rPr lang="en-US" sz="1600" b="1" dirty="0">
                          <a:effectLst/>
                        </a:rPr>
                        <a:t>Reserved</a:t>
                      </a:r>
                      <a:endParaRPr lang="en-US" sz="1600" b="0" dirty="0">
                        <a:effectLst/>
                      </a:endParaRPr>
                    </a:p>
                  </a:txBody>
                  <a:tcPr marL="63500" marR="63500" marT="63500" marB="63500" anchor="ctr"/>
                </a:tc>
                <a:tc>
                  <a:txBody>
                    <a:bodyPr/>
                    <a:lstStyle/>
                    <a:p>
                      <a:pPr fontAlgn="ctr"/>
                      <a:r>
                        <a:rPr lang="en-US" sz="1600" b="0" dirty="0">
                          <a:effectLst/>
                        </a:rPr>
                        <a:t>A 6-bit field that is reserved for future use.</a:t>
                      </a:r>
                    </a:p>
                  </a:txBody>
                  <a:tcPr marL="63500" marR="63500" marT="63500" marB="63500" anchor="ctr"/>
                </a:tc>
                <a:extLst>
                  <a:ext uri="{0D108BD9-81ED-4DB2-BD59-A6C34878D82A}">
                    <a16:rowId xmlns:a16="http://schemas.microsoft.com/office/drawing/2014/main" val="362120262"/>
                  </a:ext>
                </a:extLst>
              </a:tr>
              <a:tr h="614680">
                <a:tc>
                  <a:txBody>
                    <a:bodyPr/>
                    <a:lstStyle/>
                    <a:p>
                      <a:pPr fontAlgn="ctr"/>
                      <a:r>
                        <a:rPr lang="en-US" sz="1600" b="1" dirty="0">
                          <a:effectLst/>
                        </a:rPr>
                        <a:t>Control bits</a:t>
                      </a:r>
                      <a:endParaRPr lang="en-US" sz="1600" b="0" dirty="0">
                        <a:effectLst/>
                      </a:endParaRPr>
                    </a:p>
                  </a:txBody>
                  <a:tcPr marL="63500" marR="63500" marT="63500" marB="63500" anchor="ctr"/>
                </a:tc>
                <a:tc>
                  <a:txBody>
                    <a:bodyPr/>
                    <a:lstStyle/>
                    <a:p>
                      <a:pPr fontAlgn="ctr"/>
                      <a:r>
                        <a:rPr lang="en-US" sz="1600" b="0" dirty="0">
                          <a:effectLst/>
                        </a:rPr>
                        <a:t>A 6-bit field used that includes bit codes, or flags, which indicate the purpose and function of the TCP segment.</a:t>
                      </a:r>
                    </a:p>
                  </a:txBody>
                  <a:tcPr marL="63500" marR="63500" marT="63500" marB="63500" anchor="ctr"/>
                </a:tc>
                <a:extLst>
                  <a:ext uri="{0D108BD9-81ED-4DB2-BD59-A6C34878D82A}">
                    <a16:rowId xmlns:a16="http://schemas.microsoft.com/office/drawing/2014/main" val="2436611112"/>
                  </a:ext>
                </a:extLst>
              </a:tr>
              <a:tr h="372245">
                <a:tc>
                  <a:txBody>
                    <a:bodyPr/>
                    <a:lstStyle/>
                    <a:p>
                      <a:pPr fontAlgn="ctr"/>
                      <a:r>
                        <a:rPr lang="en-US" sz="1600" b="1" dirty="0">
                          <a:effectLst/>
                        </a:rPr>
                        <a:t>Window size</a:t>
                      </a:r>
                      <a:endParaRPr lang="en-US" sz="1600" b="0" dirty="0">
                        <a:effectLst/>
                      </a:endParaRPr>
                    </a:p>
                  </a:txBody>
                  <a:tcPr marL="63500" marR="63500" marT="63500" marB="63500" anchor="ctr"/>
                </a:tc>
                <a:tc>
                  <a:txBody>
                    <a:bodyPr/>
                    <a:lstStyle/>
                    <a:p>
                      <a:pPr fontAlgn="ctr"/>
                      <a:r>
                        <a:rPr lang="en-US" sz="1600" b="0" dirty="0">
                          <a:effectLst/>
                        </a:rPr>
                        <a:t>A 16-bit field used to indicate the number of bytes that can be accepted at one time.</a:t>
                      </a:r>
                    </a:p>
                  </a:txBody>
                  <a:tcPr marL="63500" marR="63500" marT="63500" marB="63500" anchor="ctr"/>
                </a:tc>
                <a:extLst>
                  <a:ext uri="{0D108BD9-81ED-4DB2-BD59-A6C34878D82A}">
                    <a16:rowId xmlns:a16="http://schemas.microsoft.com/office/drawing/2014/main" val="3574228208"/>
                  </a:ext>
                </a:extLst>
              </a:tr>
              <a:tr h="372245">
                <a:tc>
                  <a:txBody>
                    <a:bodyPr/>
                    <a:lstStyle/>
                    <a:p>
                      <a:pPr fontAlgn="ctr"/>
                      <a:r>
                        <a:rPr lang="en-US" sz="1600" b="1" dirty="0">
                          <a:effectLst/>
                        </a:rPr>
                        <a:t>Checksum</a:t>
                      </a:r>
                      <a:endParaRPr lang="en-US" sz="1600" b="0" dirty="0">
                        <a:effectLst/>
                      </a:endParaRPr>
                    </a:p>
                  </a:txBody>
                  <a:tcPr marL="63500" marR="63500" marT="63500" marB="63500" anchor="ctr"/>
                </a:tc>
                <a:tc>
                  <a:txBody>
                    <a:bodyPr/>
                    <a:lstStyle/>
                    <a:p>
                      <a:pPr fontAlgn="ctr"/>
                      <a:r>
                        <a:rPr lang="en-US" sz="1600" b="0" dirty="0">
                          <a:effectLst/>
                        </a:rPr>
                        <a:t>A 16-bit field used for error checking of the segment header and data.</a:t>
                      </a:r>
                    </a:p>
                  </a:txBody>
                  <a:tcPr marL="63500" marR="63500" marT="63500" marB="63500" anchor="ctr"/>
                </a:tc>
                <a:extLst>
                  <a:ext uri="{0D108BD9-81ED-4DB2-BD59-A6C34878D82A}">
                    <a16:rowId xmlns:a16="http://schemas.microsoft.com/office/drawing/2014/main" val="1171558268"/>
                  </a:ext>
                </a:extLst>
              </a:tr>
              <a:tr h="372245">
                <a:tc>
                  <a:txBody>
                    <a:bodyPr/>
                    <a:lstStyle/>
                    <a:p>
                      <a:pPr fontAlgn="ctr"/>
                      <a:r>
                        <a:rPr lang="en-US" sz="1600" b="1" dirty="0">
                          <a:effectLst/>
                        </a:rPr>
                        <a:t>Urgent</a:t>
                      </a:r>
                      <a:endParaRPr lang="en-US" sz="1600" b="0" dirty="0">
                        <a:effectLst/>
                      </a:endParaRPr>
                    </a:p>
                  </a:txBody>
                  <a:tcPr marL="63500" marR="63500" marT="63500" marB="63500" anchor="ctr"/>
                </a:tc>
                <a:tc>
                  <a:txBody>
                    <a:bodyPr/>
                    <a:lstStyle/>
                    <a:p>
                      <a:pPr fontAlgn="ctr"/>
                      <a:r>
                        <a:rPr lang="en-US" sz="1600" b="0" dirty="0">
                          <a:effectLst/>
                        </a:rPr>
                        <a:t>A 16-bit field used to indicate if the contained data is urgent.</a:t>
                      </a:r>
                    </a:p>
                  </a:txBody>
                  <a:tcPr marL="63500" marR="63500" marT="63500" marB="63500" anchor="ctr"/>
                </a:tc>
                <a:extLst>
                  <a:ext uri="{0D108BD9-81ED-4DB2-BD59-A6C34878D82A}">
                    <a16:rowId xmlns:a16="http://schemas.microsoft.com/office/drawing/2014/main" val="3419997136"/>
                  </a:ext>
                </a:extLst>
              </a:tr>
            </a:tbl>
          </a:graphicData>
        </a:graphic>
      </p:graphicFrame>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2133" dirty="0"/>
              <a:t>TCP Overview</a:t>
            </a:r>
            <a:br>
              <a:rPr lang="en-US" dirty="0"/>
            </a:br>
            <a:r>
              <a:rPr lang="en-US" dirty="0"/>
              <a:t>Applications that use TCP</a:t>
            </a:r>
          </a:p>
        </p:txBody>
      </p:sp>
      <p:sp>
        <p:nvSpPr>
          <p:cNvPr id="5" name="Content Placeholder 4">
            <a:extLst>
              <a:ext uri="{FF2B5EF4-FFF2-40B4-BE49-F238E27FC236}">
                <a16:creationId xmlns:a16="http://schemas.microsoft.com/office/drawing/2014/main" id="{3E427DE6-67B8-4D1B-A2DD-BEEC0526E711}"/>
              </a:ext>
            </a:extLst>
          </p:cNvPr>
          <p:cNvSpPr>
            <a:spLocks noGrp="1"/>
          </p:cNvSpPr>
          <p:nvPr>
            <p:ph idx="1"/>
          </p:nvPr>
        </p:nvSpPr>
        <p:spPr>
          <a:xfrm>
            <a:off x="192087" y="1535908"/>
            <a:ext cx="5390147" cy="4504168"/>
          </a:xfrm>
        </p:spPr>
        <p:txBody>
          <a:bodyPr/>
          <a:lstStyle/>
          <a:p>
            <a:pPr marL="0" indent="0">
              <a:buNone/>
            </a:pPr>
            <a:r>
              <a:rPr lang="en-US" sz="2400" dirty="0"/>
              <a:t>TCP handles all tasks associated with dividing the data stream into segments, providing reliability, controlling data flow, and reordering segments.</a:t>
            </a:r>
          </a:p>
          <a:p>
            <a:pPr marL="0" indent="0">
              <a:buNone/>
            </a:pPr>
            <a:endParaRPr lang="en-US" dirty="0"/>
          </a:p>
        </p:txBody>
      </p:sp>
      <p:pic>
        <p:nvPicPr>
          <p:cNvPr id="7" name="Picture 6">
            <a:extLst>
              <a:ext uri="{FF2B5EF4-FFF2-40B4-BE49-F238E27FC236}">
                <a16:creationId xmlns:a16="http://schemas.microsoft.com/office/drawing/2014/main" id="{1ECE00DC-D55C-4A0A-9B55-EA4DCC646D6F}"/>
              </a:ext>
            </a:extLst>
          </p:cNvPr>
          <p:cNvPicPr>
            <a:picLocks noChangeAspect="1"/>
          </p:cNvPicPr>
          <p:nvPr/>
        </p:nvPicPr>
        <p:blipFill rotWithShape="1">
          <a:blip r:embed="rId3"/>
          <a:srcRect r="3352"/>
          <a:stretch/>
        </p:blipFill>
        <p:spPr>
          <a:xfrm>
            <a:off x="5839327" y="1203810"/>
            <a:ext cx="5390147" cy="4450381"/>
          </a:xfrm>
          <a:prstGeom prst="rect">
            <a:avLst/>
          </a:prstGeom>
        </p:spPr>
      </p:pic>
    </p:spTree>
    <p:extLst>
      <p:ext uri="{BB962C8B-B14F-4D97-AF65-F5344CB8AC3E}">
        <p14:creationId xmlns:p14="http://schemas.microsoft.com/office/powerpoint/2010/main" val="410906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The Rules</a:t>
            </a:r>
            <a:br>
              <a:rPr lang="en-US" altLang="en-US" dirty="0"/>
            </a:br>
            <a:r>
              <a:rPr lang="en-US" altLang="en-US" dirty="0"/>
              <a:t>Communications Protocols</a:t>
            </a:r>
          </a:p>
        </p:txBody>
      </p:sp>
      <p:sp>
        <p:nvSpPr>
          <p:cNvPr id="8195" name="Rectangle 6"/>
          <p:cNvSpPr>
            <a:spLocks noGrp="1" noChangeArrowheads="1"/>
          </p:cNvSpPr>
          <p:nvPr>
            <p:ph idx="1"/>
          </p:nvPr>
        </p:nvSpPr>
        <p:spPr>
          <a:xfrm>
            <a:off x="166146" y="1192098"/>
            <a:ext cx="11804381" cy="1689647"/>
          </a:xfrm>
        </p:spPr>
        <p:txBody>
          <a:bodyPr/>
          <a:lstStyle/>
          <a:p>
            <a:pPr>
              <a:buFont typeface="Arial" panose="020B0604020202020204" pitchFamily="34" charset="0"/>
              <a:buChar char="•"/>
            </a:pPr>
            <a:r>
              <a:rPr lang="en-US" sz="2133" dirty="0"/>
              <a:t>All communications are governed by protocols.</a:t>
            </a:r>
          </a:p>
          <a:p>
            <a:pPr>
              <a:buFont typeface="Arial" panose="020B0604020202020204" pitchFamily="34" charset="0"/>
              <a:buChar char="•"/>
            </a:pPr>
            <a:r>
              <a:rPr lang="en-US" sz="2133" dirty="0"/>
              <a:t>Protocols are the rules that communications will follow.</a:t>
            </a:r>
          </a:p>
          <a:p>
            <a:pPr>
              <a:buFont typeface="Arial" panose="020B0604020202020204" pitchFamily="34" charset="0"/>
              <a:buChar char="•"/>
            </a:pPr>
            <a:r>
              <a:rPr lang="en-US" sz="2133" dirty="0"/>
              <a:t>These rules will vary depending on the protocol.</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20" y="2966497"/>
            <a:ext cx="5214917" cy="3212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2624" y="2966497"/>
            <a:ext cx="5505205" cy="3093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054925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14.3 UDP Overview</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UDP Overview</a:t>
            </a:r>
            <a:br>
              <a:rPr lang="en-US" sz="2133" dirty="0"/>
            </a:br>
            <a:r>
              <a:rPr lang="en-US" dirty="0"/>
              <a:t>UDP Features</a:t>
            </a:r>
            <a:endParaRPr lang="en-US" sz="3200" dirty="0"/>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575962" y="1203081"/>
            <a:ext cx="11040076" cy="4674088"/>
          </a:xfrm>
        </p:spPr>
        <p:txBody>
          <a:bodyPr/>
          <a:lstStyle/>
          <a:p>
            <a:pPr marL="0" indent="0" algn="l"/>
            <a:r>
              <a:rPr lang="en-US" sz="2400" dirty="0">
                <a:solidFill>
                  <a:srgbClr val="000000"/>
                </a:solidFill>
              </a:rPr>
              <a:t>UDP features include the following:</a:t>
            </a:r>
          </a:p>
          <a:p>
            <a:pPr marL="380990" indent="-380990" algn="l">
              <a:buFont typeface="Arial" panose="020B0604020202020204" pitchFamily="34" charset="0"/>
              <a:buChar char="•"/>
            </a:pPr>
            <a:r>
              <a:rPr lang="en-US" sz="2400" dirty="0">
                <a:solidFill>
                  <a:srgbClr val="000000"/>
                </a:solidFill>
              </a:rPr>
              <a:t>Data is reconstructed in the order that it is received.</a:t>
            </a:r>
          </a:p>
          <a:p>
            <a:pPr marL="380990" indent="-380990" algn="l">
              <a:buFont typeface="Arial" panose="020B0604020202020204" pitchFamily="34" charset="0"/>
              <a:buChar char="•"/>
            </a:pPr>
            <a:r>
              <a:rPr lang="en-US" sz="2400" dirty="0">
                <a:solidFill>
                  <a:srgbClr val="000000"/>
                </a:solidFill>
              </a:rPr>
              <a:t>Any segments that are lost are not resent.</a:t>
            </a:r>
          </a:p>
          <a:p>
            <a:pPr marL="380990" indent="-380990" algn="l">
              <a:buFont typeface="Arial" panose="020B0604020202020204" pitchFamily="34" charset="0"/>
              <a:buChar char="•"/>
            </a:pPr>
            <a:r>
              <a:rPr lang="en-US" sz="2400" dirty="0">
                <a:solidFill>
                  <a:srgbClr val="000000"/>
                </a:solidFill>
              </a:rPr>
              <a:t>There is no session establishment.</a:t>
            </a:r>
          </a:p>
          <a:p>
            <a:pPr marL="380990" indent="-380990" algn="l">
              <a:buFont typeface="Arial" panose="020B0604020202020204" pitchFamily="34" charset="0"/>
              <a:buChar char="•"/>
            </a:pPr>
            <a:r>
              <a:rPr lang="en-US" sz="2400" dirty="0">
                <a:solidFill>
                  <a:srgbClr val="000000"/>
                </a:solidFill>
              </a:rPr>
              <a:t>The sending is not informed about resource availability.</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UDP Overview</a:t>
            </a:r>
            <a:br>
              <a:rPr lang="en-US" dirty="0"/>
            </a:br>
            <a:r>
              <a:rPr lang="en-US" sz="3200" dirty="0"/>
              <a:t>UDP Header</a:t>
            </a:r>
          </a:p>
        </p:txBody>
      </p:sp>
      <p:sp>
        <p:nvSpPr>
          <p:cNvPr id="2" name="TextBox 1">
            <a:extLst>
              <a:ext uri="{FF2B5EF4-FFF2-40B4-BE49-F238E27FC236}">
                <a16:creationId xmlns:a16="http://schemas.microsoft.com/office/drawing/2014/main" id="{BB0A503F-F65D-4ECE-8C28-6E1BC388ACB2}"/>
              </a:ext>
            </a:extLst>
          </p:cNvPr>
          <p:cNvSpPr txBox="1"/>
          <p:nvPr/>
        </p:nvSpPr>
        <p:spPr>
          <a:xfrm>
            <a:off x="665019" y="975783"/>
            <a:ext cx="10462299" cy="830997"/>
          </a:xfrm>
          <a:prstGeom prst="rect">
            <a:avLst/>
          </a:prstGeom>
          <a:noFill/>
        </p:spPr>
        <p:txBody>
          <a:bodyPr wrap="square" rtlCol="0">
            <a:spAutoFit/>
          </a:bodyPr>
          <a:lstStyle/>
          <a:p>
            <a:pPr defTabSz="609585" fontAlgn="base">
              <a:spcBef>
                <a:spcPct val="0"/>
              </a:spcBef>
              <a:spcAft>
                <a:spcPct val="0"/>
              </a:spcAft>
            </a:pPr>
            <a:r>
              <a:rPr lang="en-US" sz="2400" dirty="0">
                <a:solidFill>
                  <a:srgbClr val="58585B"/>
                </a:solidFill>
                <a:latin typeface="Arial" charset="0"/>
                <a:ea typeface="ＭＳ Ｐゴシック" pitchFamily="34" charset="-128"/>
              </a:rPr>
              <a:t>The UDP header is far simpler than the TCP header because it only has four fields and requires 8 bytes (i.e. 64 bits).</a:t>
            </a:r>
          </a:p>
        </p:txBody>
      </p:sp>
      <p:pic>
        <p:nvPicPr>
          <p:cNvPr id="5" name="Content Placeholder 4">
            <a:extLst>
              <a:ext uri="{FF2B5EF4-FFF2-40B4-BE49-F238E27FC236}">
                <a16:creationId xmlns:a16="http://schemas.microsoft.com/office/drawing/2014/main" id="{9CE026F8-2EF7-429A-82BF-ABD2601766B8}"/>
              </a:ext>
            </a:extLst>
          </p:cNvPr>
          <p:cNvPicPr>
            <a:picLocks noGrp="1" noChangeAspect="1"/>
          </p:cNvPicPr>
          <p:nvPr>
            <p:ph idx="1"/>
          </p:nvPr>
        </p:nvPicPr>
        <p:blipFill rotWithShape="1">
          <a:blip r:embed="rId3"/>
          <a:srcRect l="1429" t="4187" r="1835" b="4117"/>
          <a:stretch/>
        </p:blipFill>
        <p:spPr>
          <a:xfrm>
            <a:off x="1187116" y="2053390"/>
            <a:ext cx="10282989" cy="3144253"/>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UDP Overview</a:t>
            </a:r>
            <a:br>
              <a:rPr lang="en-US" dirty="0"/>
            </a:br>
            <a:r>
              <a:rPr lang="en-US" sz="3200" dirty="0"/>
              <a:t>UDP Header Fields</a:t>
            </a:r>
          </a:p>
        </p:txBody>
      </p:sp>
      <p:sp>
        <p:nvSpPr>
          <p:cNvPr id="2" name="TextBox 1">
            <a:extLst>
              <a:ext uri="{FF2B5EF4-FFF2-40B4-BE49-F238E27FC236}">
                <a16:creationId xmlns:a16="http://schemas.microsoft.com/office/drawing/2014/main" id="{7A79FB27-AB75-4676-A7DD-F32F8108A8E4}"/>
              </a:ext>
            </a:extLst>
          </p:cNvPr>
          <p:cNvSpPr txBox="1"/>
          <p:nvPr/>
        </p:nvSpPr>
        <p:spPr>
          <a:xfrm>
            <a:off x="258619" y="975783"/>
            <a:ext cx="9772072" cy="461665"/>
          </a:xfrm>
          <a:prstGeom prst="rect">
            <a:avLst/>
          </a:prstGeom>
          <a:noFill/>
        </p:spPr>
        <p:txBody>
          <a:bodyPr wrap="square" rtlCol="0">
            <a:spAutoFit/>
          </a:bodyPr>
          <a:lstStyle/>
          <a:p>
            <a:pPr defTabSz="609585" fontAlgn="base">
              <a:spcBef>
                <a:spcPct val="0"/>
              </a:spcBef>
              <a:spcAft>
                <a:spcPct val="0"/>
              </a:spcAft>
            </a:pPr>
            <a:r>
              <a:rPr lang="en-US" sz="2400" dirty="0">
                <a:solidFill>
                  <a:srgbClr val="58585B"/>
                </a:solidFill>
                <a:latin typeface="Arial" charset="0"/>
                <a:ea typeface="ＭＳ Ｐゴシック" pitchFamily="34" charset="-128"/>
              </a:rPr>
              <a:t>The table identifies and describes the four fields in a UDP header.</a:t>
            </a:r>
          </a:p>
        </p:txBody>
      </p:sp>
      <p:graphicFrame>
        <p:nvGraphicFramePr>
          <p:cNvPr id="6" name="Content Placeholder 5">
            <a:extLst>
              <a:ext uri="{FF2B5EF4-FFF2-40B4-BE49-F238E27FC236}">
                <a16:creationId xmlns:a16="http://schemas.microsoft.com/office/drawing/2014/main" id="{3F2E23C1-508F-7649-AE14-E808BD745B8C}"/>
              </a:ext>
            </a:extLst>
          </p:cNvPr>
          <p:cNvGraphicFramePr>
            <a:graphicFrameLocks noGrp="1"/>
          </p:cNvGraphicFramePr>
          <p:nvPr>
            <p:ph idx="1"/>
          </p:nvPr>
        </p:nvGraphicFramePr>
        <p:xfrm>
          <a:off x="575734" y="2192867"/>
          <a:ext cx="11040534" cy="4445000"/>
        </p:xfrm>
        <a:graphic>
          <a:graphicData uri="http://schemas.openxmlformats.org/drawingml/2006/table">
            <a:tbl>
              <a:tblPr firstRow="1" bandRow="1">
                <a:tableStyleId>{5C22544A-7EE6-4342-B048-85BDC9FD1C3A}</a:tableStyleId>
              </a:tblPr>
              <a:tblGrid>
                <a:gridCol w="2263719">
                  <a:extLst>
                    <a:ext uri="{9D8B030D-6E8A-4147-A177-3AD203B41FA5}">
                      <a16:colId xmlns:a16="http://schemas.microsoft.com/office/drawing/2014/main" val="672764447"/>
                    </a:ext>
                  </a:extLst>
                </a:gridCol>
                <a:gridCol w="8776815">
                  <a:extLst>
                    <a:ext uri="{9D8B030D-6E8A-4147-A177-3AD203B41FA5}">
                      <a16:colId xmlns:a16="http://schemas.microsoft.com/office/drawing/2014/main" val="1898767724"/>
                    </a:ext>
                  </a:extLst>
                </a:gridCol>
              </a:tblGrid>
              <a:tr h="885783">
                <a:tc>
                  <a:txBody>
                    <a:bodyPr/>
                    <a:lstStyle/>
                    <a:p>
                      <a:pPr algn="l" fontAlgn="ctr"/>
                      <a:r>
                        <a:rPr lang="en-US" sz="2500" b="1" dirty="0">
                          <a:effectLst/>
                        </a:rPr>
                        <a:t>UDP Header Field</a:t>
                      </a:r>
                      <a:endParaRPr lang="en-US" sz="2500" dirty="0">
                        <a:effectLst/>
                      </a:endParaRPr>
                    </a:p>
                  </a:txBody>
                  <a:tcPr marL="63500" marR="63500" marT="63500" marB="63500" anchor="ctr"/>
                </a:tc>
                <a:tc>
                  <a:txBody>
                    <a:bodyPr/>
                    <a:lstStyle/>
                    <a:p>
                      <a:pPr algn="l" fontAlgn="ctr"/>
                      <a:r>
                        <a:rPr lang="en-US" sz="2500" b="1" dirty="0">
                          <a:effectLst/>
                        </a:rPr>
                        <a:t>Description</a:t>
                      </a:r>
                      <a:endParaRPr lang="en-US" sz="2500" dirty="0">
                        <a:effectLst/>
                      </a:endParaRPr>
                    </a:p>
                  </a:txBody>
                  <a:tcPr marL="63500" marR="63500" marT="63500" marB="63500" anchor="ctr"/>
                </a:tc>
                <a:extLst>
                  <a:ext uri="{0D108BD9-81ED-4DB2-BD59-A6C34878D82A}">
                    <a16:rowId xmlns:a16="http://schemas.microsoft.com/office/drawing/2014/main" val="899509290"/>
                  </a:ext>
                </a:extLst>
              </a:tr>
              <a:tr h="885783">
                <a:tc>
                  <a:txBody>
                    <a:bodyPr/>
                    <a:lstStyle/>
                    <a:p>
                      <a:pPr fontAlgn="ctr"/>
                      <a:r>
                        <a:rPr lang="en-US" sz="2500" b="1" dirty="0">
                          <a:effectLst/>
                        </a:rPr>
                        <a:t>Source Port</a:t>
                      </a:r>
                      <a:endParaRPr lang="en-US" sz="2500" b="0" dirty="0">
                        <a:effectLst/>
                      </a:endParaRPr>
                    </a:p>
                  </a:txBody>
                  <a:tcPr marL="63500" marR="63500" marT="63500" marB="63500" anchor="ctr"/>
                </a:tc>
                <a:tc>
                  <a:txBody>
                    <a:bodyPr/>
                    <a:lstStyle/>
                    <a:p>
                      <a:pPr fontAlgn="ctr"/>
                      <a:r>
                        <a:rPr lang="en-US" sz="2500" b="0" dirty="0">
                          <a:effectLst/>
                        </a:rPr>
                        <a:t>A 16-bit field used to identify the source application by port number.</a:t>
                      </a:r>
                    </a:p>
                  </a:txBody>
                  <a:tcPr marL="63500" marR="63500" marT="63500" marB="63500" anchor="ctr"/>
                </a:tc>
                <a:extLst>
                  <a:ext uri="{0D108BD9-81ED-4DB2-BD59-A6C34878D82A}">
                    <a16:rowId xmlns:a16="http://schemas.microsoft.com/office/drawing/2014/main" val="3858658826"/>
                  </a:ext>
                </a:extLst>
              </a:tr>
              <a:tr h="885783">
                <a:tc>
                  <a:txBody>
                    <a:bodyPr/>
                    <a:lstStyle/>
                    <a:p>
                      <a:pPr fontAlgn="ctr"/>
                      <a:r>
                        <a:rPr lang="en-US" sz="2500" b="1" dirty="0">
                          <a:effectLst/>
                        </a:rPr>
                        <a:t>Destination Port</a:t>
                      </a:r>
                      <a:endParaRPr lang="en-US" sz="2500" b="0" dirty="0">
                        <a:effectLst/>
                      </a:endParaRPr>
                    </a:p>
                  </a:txBody>
                  <a:tcPr marL="63500" marR="63500" marT="63500" marB="63500" anchor="ctr"/>
                </a:tc>
                <a:tc>
                  <a:txBody>
                    <a:bodyPr/>
                    <a:lstStyle/>
                    <a:p>
                      <a:pPr fontAlgn="ctr"/>
                      <a:r>
                        <a:rPr lang="en-US" sz="2500" b="0" dirty="0">
                          <a:effectLst/>
                        </a:rPr>
                        <a:t>A 16-bit field used to identify the destination application by port number.</a:t>
                      </a:r>
                    </a:p>
                  </a:txBody>
                  <a:tcPr marL="63500" marR="63500" marT="63500" marB="63500" anchor="ctr"/>
                </a:tc>
                <a:extLst>
                  <a:ext uri="{0D108BD9-81ED-4DB2-BD59-A6C34878D82A}">
                    <a16:rowId xmlns:a16="http://schemas.microsoft.com/office/drawing/2014/main" val="808665367"/>
                  </a:ext>
                </a:extLst>
              </a:tr>
              <a:tr h="885783">
                <a:tc>
                  <a:txBody>
                    <a:bodyPr/>
                    <a:lstStyle/>
                    <a:p>
                      <a:pPr fontAlgn="ctr"/>
                      <a:r>
                        <a:rPr lang="en-US" sz="2500" b="1" dirty="0">
                          <a:effectLst/>
                        </a:rPr>
                        <a:t>Length</a:t>
                      </a:r>
                      <a:endParaRPr lang="en-US" sz="2500" b="0" dirty="0">
                        <a:effectLst/>
                      </a:endParaRPr>
                    </a:p>
                  </a:txBody>
                  <a:tcPr marL="63500" marR="63500" marT="63500" marB="63500" anchor="ctr"/>
                </a:tc>
                <a:tc>
                  <a:txBody>
                    <a:bodyPr/>
                    <a:lstStyle/>
                    <a:p>
                      <a:pPr fontAlgn="ctr"/>
                      <a:r>
                        <a:rPr lang="en-US" sz="2500" b="0" dirty="0">
                          <a:effectLst/>
                        </a:rPr>
                        <a:t>A 16-bit field that indicates the length of the UDP datagram header.</a:t>
                      </a:r>
                    </a:p>
                  </a:txBody>
                  <a:tcPr marL="63500" marR="63500" marT="63500" marB="63500" anchor="ctr"/>
                </a:tc>
                <a:extLst>
                  <a:ext uri="{0D108BD9-81ED-4DB2-BD59-A6C34878D82A}">
                    <a16:rowId xmlns:a16="http://schemas.microsoft.com/office/drawing/2014/main" val="1521255676"/>
                  </a:ext>
                </a:extLst>
              </a:tr>
              <a:tr h="885783">
                <a:tc>
                  <a:txBody>
                    <a:bodyPr/>
                    <a:lstStyle/>
                    <a:p>
                      <a:pPr fontAlgn="ctr"/>
                      <a:r>
                        <a:rPr lang="en-US" sz="2500" b="1" dirty="0">
                          <a:effectLst/>
                        </a:rPr>
                        <a:t>Checksum</a:t>
                      </a:r>
                      <a:endParaRPr lang="en-US" sz="2500" b="0" dirty="0">
                        <a:effectLst/>
                      </a:endParaRPr>
                    </a:p>
                  </a:txBody>
                  <a:tcPr marL="63500" marR="63500" marT="63500" marB="63500" anchor="ctr"/>
                </a:tc>
                <a:tc>
                  <a:txBody>
                    <a:bodyPr/>
                    <a:lstStyle/>
                    <a:p>
                      <a:pPr fontAlgn="ctr"/>
                      <a:r>
                        <a:rPr lang="en-US" sz="2500" b="0" dirty="0">
                          <a:effectLst/>
                        </a:rPr>
                        <a:t>A 16-bit field used for error checking of the datagram header and data.</a:t>
                      </a:r>
                    </a:p>
                  </a:txBody>
                  <a:tcPr marL="63500" marR="63500" marT="63500" marB="63500" anchor="ctr"/>
                </a:tc>
                <a:extLst>
                  <a:ext uri="{0D108BD9-81ED-4DB2-BD59-A6C34878D82A}">
                    <a16:rowId xmlns:a16="http://schemas.microsoft.com/office/drawing/2014/main" val="14811281"/>
                  </a:ext>
                </a:extLst>
              </a:tr>
            </a:tbl>
          </a:graphicData>
        </a:graphic>
      </p:graphicFrame>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2133" dirty="0"/>
              <a:t>UDP Overview</a:t>
            </a:r>
            <a:br>
              <a:rPr lang="en-US" dirty="0"/>
            </a:br>
            <a:r>
              <a:rPr lang="en-US" dirty="0"/>
              <a:t>Applications that use UDP</a:t>
            </a:r>
          </a:p>
        </p:txBody>
      </p:sp>
      <p:sp>
        <p:nvSpPr>
          <p:cNvPr id="5" name="Content Placeholder 4">
            <a:extLst>
              <a:ext uri="{FF2B5EF4-FFF2-40B4-BE49-F238E27FC236}">
                <a16:creationId xmlns:a16="http://schemas.microsoft.com/office/drawing/2014/main" id="{73138074-9455-4799-A477-AF110009D0E7}"/>
              </a:ext>
            </a:extLst>
          </p:cNvPr>
          <p:cNvSpPr>
            <a:spLocks noGrp="1"/>
          </p:cNvSpPr>
          <p:nvPr>
            <p:ph idx="1"/>
          </p:nvPr>
        </p:nvSpPr>
        <p:spPr>
          <a:xfrm>
            <a:off x="192087" y="1065260"/>
            <a:ext cx="6563975" cy="5540425"/>
          </a:xfrm>
        </p:spPr>
        <p:txBody>
          <a:bodyPr/>
          <a:lstStyle/>
          <a:p>
            <a:r>
              <a:rPr lang="en-US" sz="2133" dirty="0"/>
              <a:t>Live video and multimedia applications - These applications can tolerate some data loss but require little or no delay. Examples include VoIP and live streaming video.</a:t>
            </a:r>
          </a:p>
          <a:p>
            <a:r>
              <a:rPr lang="en-US" sz="2133" dirty="0"/>
              <a:t>Simple request and reply applications - Applications with simple transactions where a host sends a request and may or may not receive a reply. Examples include DNS and DHCP.</a:t>
            </a:r>
          </a:p>
          <a:p>
            <a:r>
              <a:rPr lang="en-US" sz="2133" dirty="0"/>
              <a:t>Applications that handle reliability themselves - Unidirectional communications where flow control, error detection, acknowledgments, and error recovery is not required, or can be handled by the application. Examples include SNMP and TFTP.</a:t>
            </a:r>
          </a:p>
        </p:txBody>
      </p:sp>
      <p:pic>
        <p:nvPicPr>
          <p:cNvPr id="6" name="Picture 5">
            <a:extLst>
              <a:ext uri="{FF2B5EF4-FFF2-40B4-BE49-F238E27FC236}">
                <a16:creationId xmlns:a16="http://schemas.microsoft.com/office/drawing/2014/main" id="{85B2BC8D-C067-4AAD-8A3D-91BC798D4906}"/>
              </a:ext>
            </a:extLst>
          </p:cNvPr>
          <p:cNvPicPr>
            <a:picLocks noChangeAspect="1"/>
          </p:cNvPicPr>
          <p:nvPr/>
        </p:nvPicPr>
        <p:blipFill rotWithShape="1">
          <a:blip r:embed="rId3"/>
          <a:srcRect l="15105" t="3227" r="12047" b="3300"/>
          <a:stretch/>
        </p:blipFill>
        <p:spPr>
          <a:xfrm>
            <a:off x="7057721" y="758492"/>
            <a:ext cx="4507833" cy="4899579"/>
          </a:xfrm>
          <a:prstGeom prst="rect">
            <a:avLst/>
          </a:prstGeom>
        </p:spPr>
      </p:pic>
    </p:spTree>
    <p:extLst>
      <p:ext uri="{BB962C8B-B14F-4D97-AF65-F5344CB8AC3E}">
        <p14:creationId xmlns:p14="http://schemas.microsoft.com/office/powerpoint/2010/main" val="292594354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14.4 Port Numbers</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Port Numbers</a:t>
            </a:r>
            <a:br>
              <a:rPr lang="en-US" dirty="0"/>
            </a:br>
            <a:r>
              <a:rPr lang="en-US" sz="3200" dirty="0"/>
              <a:t>Multiple Separate Communications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307815" y="1190005"/>
            <a:ext cx="11356284" cy="2517872"/>
          </a:xfrm>
        </p:spPr>
        <p:txBody>
          <a:bodyPr/>
          <a:lstStyle/>
          <a:p>
            <a:pPr marL="0" indent="0" algn="l"/>
            <a:r>
              <a:rPr lang="en-US" sz="2133" dirty="0">
                <a:solidFill>
                  <a:srgbClr val="000000"/>
                </a:solidFill>
              </a:rPr>
              <a:t>TCP and UDP transport layer protocols use port numbers to manage multiple, simultaneous conversations.</a:t>
            </a:r>
          </a:p>
          <a:p>
            <a:pPr marL="0" indent="0" algn="l"/>
            <a:endParaRPr lang="en-US" sz="2133" dirty="0">
              <a:solidFill>
                <a:srgbClr val="000000"/>
              </a:solidFill>
            </a:endParaRPr>
          </a:p>
          <a:p>
            <a:pPr marL="0" indent="0" algn="l"/>
            <a:r>
              <a:rPr lang="en-US" sz="2133" dirty="0">
                <a:solidFill>
                  <a:srgbClr val="000000"/>
                </a:solidFill>
              </a:rPr>
              <a:t>The source port number is associated with the originating application on the local host whereas the destination port number is associated with the destination application on the remote host.</a:t>
            </a:r>
          </a:p>
        </p:txBody>
      </p:sp>
      <p:pic>
        <p:nvPicPr>
          <p:cNvPr id="2" name="Picture 1">
            <a:extLst>
              <a:ext uri="{FF2B5EF4-FFF2-40B4-BE49-F238E27FC236}">
                <a16:creationId xmlns:a16="http://schemas.microsoft.com/office/drawing/2014/main" id="{EC1712BE-425B-468A-9840-CA0161D62B86}"/>
              </a:ext>
            </a:extLst>
          </p:cNvPr>
          <p:cNvPicPr>
            <a:picLocks noChangeAspect="1"/>
          </p:cNvPicPr>
          <p:nvPr/>
        </p:nvPicPr>
        <p:blipFill>
          <a:blip r:embed="rId3"/>
          <a:stretch>
            <a:fillRect/>
          </a:stretch>
        </p:blipFill>
        <p:spPr>
          <a:xfrm>
            <a:off x="874262" y="3922101"/>
            <a:ext cx="10443477" cy="1816100"/>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
            <a:ext cx="7970468" cy="975783"/>
          </a:xfrm>
        </p:spPr>
        <p:txBody>
          <a:bodyPr/>
          <a:lstStyle/>
          <a:p>
            <a:r>
              <a:rPr lang="en-US" sz="2133" dirty="0"/>
              <a:t>Port numbers</a:t>
            </a:r>
            <a:br>
              <a:rPr lang="en-US" dirty="0"/>
            </a:br>
            <a:r>
              <a:rPr lang="en-US" sz="3200" dirty="0"/>
              <a:t>Socket Pairs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76521" y="1152116"/>
            <a:ext cx="5573176" cy="4901387"/>
          </a:xfrm>
        </p:spPr>
        <p:txBody>
          <a:bodyPr/>
          <a:lstStyle/>
          <a:p>
            <a:pPr marL="380990" indent="-380990" algn="l">
              <a:buFont typeface="Arial" panose="020B0604020202020204" pitchFamily="34" charset="0"/>
              <a:buChar char="•"/>
            </a:pPr>
            <a:r>
              <a:rPr lang="en-US" sz="2133" dirty="0">
                <a:solidFill>
                  <a:srgbClr val="000000"/>
                </a:solidFill>
              </a:rPr>
              <a:t>The source and destination ports are placed within the segment.</a:t>
            </a:r>
          </a:p>
          <a:p>
            <a:pPr marL="380990" indent="-380990" algn="l">
              <a:buFont typeface="Arial" panose="020B0604020202020204" pitchFamily="34" charset="0"/>
              <a:buChar char="•"/>
            </a:pPr>
            <a:r>
              <a:rPr lang="en-US" sz="2133" dirty="0">
                <a:solidFill>
                  <a:srgbClr val="000000"/>
                </a:solidFill>
              </a:rPr>
              <a:t>The segments are then encapsulated within an IP packet.</a:t>
            </a:r>
          </a:p>
          <a:p>
            <a:pPr marL="380990" indent="-380990" algn="l">
              <a:buFont typeface="Arial" panose="020B0604020202020204" pitchFamily="34" charset="0"/>
              <a:buChar char="•"/>
            </a:pPr>
            <a:r>
              <a:rPr lang="en-US" sz="2133" dirty="0">
                <a:solidFill>
                  <a:srgbClr val="000000"/>
                </a:solidFill>
              </a:rPr>
              <a:t>The combination of the source IP address and source port number, or the destination IP address and destination port number is known as a socket.</a:t>
            </a:r>
          </a:p>
          <a:p>
            <a:pPr marL="380990" indent="-380990" algn="l">
              <a:buFont typeface="Arial" panose="020B0604020202020204" pitchFamily="34" charset="0"/>
              <a:buChar char="•"/>
            </a:pPr>
            <a:r>
              <a:rPr lang="en-US" sz="2133" dirty="0">
                <a:solidFill>
                  <a:srgbClr val="000000"/>
                </a:solidFill>
              </a:rPr>
              <a:t>Sockets enable multiple processes, running on a client, to distinguish themselves from each other, and multiple connections to a server process to be distinguished from each other.</a:t>
            </a:r>
          </a:p>
        </p:txBody>
      </p:sp>
      <p:pic>
        <p:nvPicPr>
          <p:cNvPr id="2" name="Picture 1">
            <a:extLst>
              <a:ext uri="{FF2B5EF4-FFF2-40B4-BE49-F238E27FC236}">
                <a16:creationId xmlns:a16="http://schemas.microsoft.com/office/drawing/2014/main" id="{0335C01A-D969-437E-A54C-4277C8E6FD19}"/>
              </a:ext>
            </a:extLst>
          </p:cNvPr>
          <p:cNvPicPr>
            <a:picLocks noChangeAspect="1"/>
          </p:cNvPicPr>
          <p:nvPr/>
        </p:nvPicPr>
        <p:blipFill>
          <a:blip r:embed="rId3"/>
          <a:stretch>
            <a:fillRect/>
          </a:stretch>
        </p:blipFill>
        <p:spPr>
          <a:xfrm>
            <a:off x="6004543" y="1152115"/>
            <a:ext cx="5827192" cy="4734527"/>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Port Numbers</a:t>
            </a:r>
            <a:br>
              <a:rPr lang="en-US" dirty="0"/>
            </a:br>
            <a:r>
              <a:rPr lang="en-US" sz="3200" dirty="0"/>
              <a:t>Port Number Groups</a:t>
            </a:r>
          </a:p>
        </p:txBody>
      </p:sp>
      <p:graphicFrame>
        <p:nvGraphicFramePr>
          <p:cNvPr id="4" name="Table 3">
            <a:extLst>
              <a:ext uri="{FF2B5EF4-FFF2-40B4-BE49-F238E27FC236}">
                <a16:creationId xmlns:a16="http://schemas.microsoft.com/office/drawing/2014/main" id="{DF331542-2CD8-CD45-BF9A-539BF0F0F046}"/>
              </a:ext>
            </a:extLst>
          </p:cNvPr>
          <p:cNvGraphicFramePr>
            <a:graphicFrameLocks noGrp="1"/>
          </p:cNvGraphicFramePr>
          <p:nvPr/>
        </p:nvGraphicFramePr>
        <p:xfrm>
          <a:off x="705851" y="992383"/>
          <a:ext cx="10651960" cy="5020733"/>
        </p:xfrm>
        <a:graphic>
          <a:graphicData uri="http://schemas.openxmlformats.org/drawingml/2006/table">
            <a:tbl>
              <a:tblPr firstRow="1" bandRow="1">
                <a:tableStyleId>{5C22544A-7EE6-4342-B048-85BDC9FD1C3A}</a:tableStyleId>
              </a:tblPr>
              <a:tblGrid>
                <a:gridCol w="1524001">
                  <a:extLst>
                    <a:ext uri="{9D8B030D-6E8A-4147-A177-3AD203B41FA5}">
                      <a16:colId xmlns:a16="http://schemas.microsoft.com/office/drawing/2014/main" val="2108364386"/>
                    </a:ext>
                  </a:extLst>
                </a:gridCol>
                <a:gridCol w="2181727">
                  <a:extLst>
                    <a:ext uri="{9D8B030D-6E8A-4147-A177-3AD203B41FA5}">
                      <a16:colId xmlns:a16="http://schemas.microsoft.com/office/drawing/2014/main" val="866492760"/>
                    </a:ext>
                  </a:extLst>
                </a:gridCol>
                <a:gridCol w="6946232">
                  <a:extLst>
                    <a:ext uri="{9D8B030D-6E8A-4147-A177-3AD203B41FA5}">
                      <a16:colId xmlns:a16="http://schemas.microsoft.com/office/drawing/2014/main" val="313730123"/>
                    </a:ext>
                  </a:extLst>
                </a:gridCol>
              </a:tblGrid>
              <a:tr h="494453">
                <a:tc>
                  <a:txBody>
                    <a:bodyPr/>
                    <a:lstStyle/>
                    <a:p>
                      <a:pPr algn="l" fontAlgn="ctr"/>
                      <a:r>
                        <a:rPr lang="en-US" sz="1600" b="1" dirty="0">
                          <a:effectLst/>
                        </a:rPr>
                        <a:t>Port Group</a:t>
                      </a:r>
                      <a:endParaRPr lang="en-US" sz="1600" dirty="0">
                        <a:effectLst/>
                      </a:endParaRPr>
                    </a:p>
                  </a:txBody>
                  <a:tcPr marL="63500" marR="63500" marT="63500" marB="63500" anchor="ctr"/>
                </a:tc>
                <a:tc>
                  <a:txBody>
                    <a:bodyPr/>
                    <a:lstStyle/>
                    <a:p>
                      <a:pPr algn="l" fontAlgn="ctr"/>
                      <a:r>
                        <a:rPr lang="en-US" sz="1600" b="1" dirty="0">
                          <a:effectLst/>
                        </a:rPr>
                        <a:t>Number Range</a:t>
                      </a:r>
                      <a:endParaRPr lang="en-US" sz="1600" dirty="0">
                        <a:effectLst/>
                      </a:endParaRPr>
                    </a:p>
                  </a:txBody>
                  <a:tcPr marL="63500" marR="63500" marT="63500" marB="63500" anchor="ctr"/>
                </a:tc>
                <a:tc>
                  <a:txBody>
                    <a:bodyPr/>
                    <a:lstStyle/>
                    <a:p>
                      <a:pPr algn="l" fontAlgn="ctr"/>
                      <a:r>
                        <a:rPr lang="en-US" sz="1600" b="1" dirty="0">
                          <a:effectLst/>
                        </a:rPr>
                        <a:t>Description</a:t>
                      </a:r>
                      <a:endParaRPr lang="en-US" sz="1600" dirty="0">
                        <a:effectLst/>
                      </a:endParaRPr>
                    </a:p>
                  </a:txBody>
                  <a:tcPr marL="63500" marR="63500" marT="63500" marB="63500" anchor="ctr"/>
                </a:tc>
                <a:extLst>
                  <a:ext uri="{0D108BD9-81ED-4DB2-BD59-A6C34878D82A}">
                    <a16:rowId xmlns:a16="http://schemas.microsoft.com/office/drawing/2014/main" val="3297247114"/>
                  </a:ext>
                </a:extLst>
              </a:tr>
              <a:tr h="1346200">
                <a:tc>
                  <a:txBody>
                    <a:bodyPr/>
                    <a:lstStyle/>
                    <a:p>
                      <a:pPr fontAlgn="ctr"/>
                      <a:r>
                        <a:rPr lang="en-US" sz="1600" b="1" dirty="0">
                          <a:effectLst/>
                        </a:rPr>
                        <a:t>Well-known Ports</a:t>
                      </a:r>
                      <a:endParaRPr lang="en-US" sz="1600" b="0" dirty="0">
                        <a:effectLst/>
                      </a:endParaRPr>
                    </a:p>
                  </a:txBody>
                  <a:tcPr marL="63500" marR="63500" marT="63500" marB="63500" anchor="ctr"/>
                </a:tc>
                <a:tc>
                  <a:txBody>
                    <a:bodyPr/>
                    <a:lstStyle/>
                    <a:p>
                      <a:pPr fontAlgn="ctr"/>
                      <a:r>
                        <a:rPr lang="en-US" sz="1600" b="1" dirty="0">
                          <a:effectLst/>
                        </a:rPr>
                        <a:t>0 to 1,023</a:t>
                      </a:r>
                      <a:endParaRPr lang="en-US" sz="1600" b="0" dirty="0">
                        <a:effectLst/>
                      </a:endParaRPr>
                    </a:p>
                  </a:txBody>
                  <a:tcPr marL="63500" marR="63500" marT="63500" marB="63500" anchor="ctr"/>
                </a:tc>
                <a:tc>
                  <a:txBody>
                    <a:bodyPr/>
                    <a:lstStyle/>
                    <a:p>
                      <a:pPr fontAlgn="ctr">
                        <a:buFont typeface="Arial" panose="020B0604020202020204" pitchFamily="34" charset="0"/>
                        <a:buChar char="•"/>
                      </a:pPr>
                      <a:r>
                        <a:rPr lang="en-US" sz="1600" b="0" dirty="0">
                          <a:effectLst/>
                        </a:rPr>
                        <a:t>These port numbers are reserved for common or popular services and applications such as web browsers, email clients, and remote access clients.</a:t>
                      </a:r>
                    </a:p>
                    <a:p>
                      <a:pPr fontAlgn="ctr">
                        <a:buFont typeface="Arial" panose="020B0604020202020204" pitchFamily="34" charset="0"/>
                        <a:buChar char="•"/>
                      </a:pPr>
                      <a:r>
                        <a:rPr lang="en-US" sz="1600" b="0" dirty="0">
                          <a:effectLst/>
                        </a:rPr>
                        <a:t>Defined well-known ports for common server applications enables clients to easily identify the associated service required.</a:t>
                      </a:r>
                    </a:p>
                  </a:txBody>
                  <a:tcPr marL="63500" marR="63500" marT="63500" marB="63500" anchor="ctr"/>
                </a:tc>
                <a:extLst>
                  <a:ext uri="{0D108BD9-81ED-4DB2-BD59-A6C34878D82A}">
                    <a16:rowId xmlns:a16="http://schemas.microsoft.com/office/drawing/2014/main" val="3767578845"/>
                  </a:ext>
                </a:extLst>
              </a:tr>
              <a:tr h="1833880">
                <a:tc>
                  <a:txBody>
                    <a:bodyPr/>
                    <a:lstStyle/>
                    <a:p>
                      <a:pPr fontAlgn="ctr"/>
                      <a:r>
                        <a:rPr lang="en-US" sz="1600" b="1" dirty="0">
                          <a:effectLst/>
                        </a:rPr>
                        <a:t>Registered Ports</a:t>
                      </a:r>
                      <a:endParaRPr lang="en-US" sz="1600" b="0" dirty="0">
                        <a:effectLst/>
                      </a:endParaRPr>
                    </a:p>
                  </a:txBody>
                  <a:tcPr marL="63500" marR="63500" marT="63500" marB="63500" anchor="ctr"/>
                </a:tc>
                <a:tc>
                  <a:txBody>
                    <a:bodyPr/>
                    <a:lstStyle/>
                    <a:p>
                      <a:pPr fontAlgn="ctr"/>
                      <a:r>
                        <a:rPr lang="en-US" sz="1600" b="1" dirty="0">
                          <a:effectLst/>
                        </a:rPr>
                        <a:t>1,024 to 49,151</a:t>
                      </a:r>
                      <a:endParaRPr lang="en-US" sz="1600" b="0" dirty="0">
                        <a:effectLst/>
                      </a:endParaRPr>
                    </a:p>
                  </a:txBody>
                  <a:tcPr marL="63500" marR="63500" marT="63500" marB="63500" anchor="ctr"/>
                </a:tc>
                <a:tc>
                  <a:txBody>
                    <a:bodyPr/>
                    <a:lstStyle/>
                    <a:p>
                      <a:pPr fontAlgn="ctr">
                        <a:buFont typeface="Arial" panose="020B0604020202020204" pitchFamily="34" charset="0"/>
                        <a:buChar char="•"/>
                      </a:pPr>
                      <a:r>
                        <a:rPr lang="en-US" sz="1600" b="0" dirty="0">
                          <a:effectLst/>
                        </a:rPr>
                        <a:t>These port numbers are assigned by IANA to a requesting entity to use with specific processes or applications.</a:t>
                      </a:r>
                    </a:p>
                    <a:p>
                      <a:pPr fontAlgn="ctr">
                        <a:buFont typeface="Arial" panose="020B0604020202020204" pitchFamily="34" charset="0"/>
                        <a:buChar char="•"/>
                      </a:pPr>
                      <a:r>
                        <a:rPr lang="en-US" sz="1600" b="0" dirty="0">
                          <a:effectLst/>
                        </a:rPr>
                        <a:t>These processes are primarily individual applications that a user has chosen to install, rather than common applications that would receive a well-known port number.</a:t>
                      </a:r>
                    </a:p>
                    <a:p>
                      <a:pPr fontAlgn="ctr">
                        <a:buFont typeface="Arial" panose="020B0604020202020204" pitchFamily="34" charset="0"/>
                        <a:buChar char="•"/>
                      </a:pPr>
                      <a:r>
                        <a:rPr lang="en-US" sz="1600" b="0" dirty="0">
                          <a:effectLst/>
                        </a:rPr>
                        <a:t>For example, Cisco has registered port 1812 for its RADIUS server authentication process.</a:t>
                      </a:r>
                    </a:p>
                  </a:txBody>
                  <a:tcPr marL="63500" marR="63500" marT="63500" marB="63500" anchor="ctr"/>
                </a:tc>
                <a:extLst>
                  <a:ext uri="{0D108BD9-81ED-4DB2-BD59-A6C34878D82A}">
                    <a16:rowId xmlns:a16="http://schemas.microsoft.com/office/drawing/2014/main" val="1370143426"/>
                  </a:ext>
                </a:extLst>
              </a:tr>
              <a:tr h="1346200">
                <a:tc>
                  <a:txBody>
                    <a:bodyPr/>
                    <a:lstStyle/>
                    <a:p>
                      <a:pPr fontAlgn="ctr"/>
                      <a:r>
                        <a:rPr lang="en-US" sz="1600" b="1" dirty="0">
                          <a:effectLst/>
                        </a:rPr>
                        <a:t>Private </a:t>
                      </a:r>
                      <a:r>
                        <a:rPr lang="en-US" sz="1600" b="0" dirty="0">
                          <a:effectLst/>
                        </a:rPr>
                        <a:t>and/or</a:t>
                      </a:r>
                      <a:r>
                        <a:rPr lang="en-US" sz="1600" b="1" dirty="0">
                          <a:effectLst/>
                        </a:rPr>
                        <a:t> Dynamic Ports</a:t>
                      </a:r>
                      <a:endParaRPr lang="en-US" sz="1600" b="0" dirty="0">
                        <a:effectLst/>
                      </a:endParaRPr>
                    </a:p>
                  </a:txBody>
                  <a:tcPr marL="63500" marR="63500" marT="63500" marB="63500" anchor="ctr"/>
                </a:tc>
                <a:tc>
                  <a:txBody>
                    <a:bodyPr/>
                    <a:lstStyle/>
                    <a:p>
                      <a:pPr fontAlgn="ctr"/>
                      <a:r>
                        <a:rPr lang="en-US" sz="1600" b="1" dirty="0">
                          <a:effectLst/>
                        </a:rPr>
                        <a:t>49,152 to 65,535</a:t>
                      </a:r>
                      <a:endParaRPr lang="en-US" sz="1600" b="0" dirty="0">
                        <a:effectLst/>
                      </a:endParaRPr>
                    </a:p>
                  </a:txBody>
                  <a:tcPr marL="63500" marR="63500" marT="63500" marB="63500" anchor="ctr"/>
                </a:tc>
                <a:tc>
                  <a:txBody>
                    <a:bodyPr/>
                    <a:lstStyle/>
                    <a:p>
                      <a:pPr fontAlgn="ctr">
                        <a:buFont typeface="Arial" panose="020B0604020202020204" pitchFamily="34" charset="0"/>
                        <a:buChar char="•"/>
                      </a:pPr>
                      <a:r>
                        <a:rPr lang="en-US" sz="1600" b="0" dirty="0">
                          <a:effectLst/>
                        </a:rPr>
                        <a:t>These ports are also known as </a:t>
                      </a:r>
                      <a:r>
                        <a:rPr lang="en-US" sz="1600" b="0" i="1" dirty="0">
                          <a:effectLst/>
                        </a:rPr>
                        <a:t>ephemeral ports</a:t>
                      </a:r>
                      <a:r>
                        <a:rPr lang="en-US" sz="1600" b="0" dirty="0">
                          <a:effectLst/>
                        </a:rPr>
                        <a:t>.</a:t>
                      </a:r>
                    </a:p>
                    <a:p>
                      <a:pPr fontAlgn="ctr">
                        <a:buFont typeface="Arial" panose="020B0604020202020204" pitchFamily="34" charset="0"/>
                        <a:buChar char="•"/>
                      </a:pPr>
                      <a:r>
                        <a:rPr lang="en-US" sz="1600" b="0" dirty="0">
                          <a:effectLst/>
                        </a:rPr>
                        <a:t>The client’s OS usually assign port numbers dynamically when a connection to a service is initiated.</a:t>
                      </a:r>
                    </a:p>
                    <a:p>
                      <a:pPr fontAlgn="ctr">
                        <a:buFont typeface="Arial" panose="020B0604020202020204" pitchFamily="34" charset="0"/>
                        <a:buChar char="•"/>
                      </a:pPr>
                      <a:r>
                        <a:rPr lang="en-US" sz="1600" b="0" dirty="0">
                          <a:effectLst/>
                        </a:rPr>
                        <a:t>The dynamic port is then used to identify the client application during communication.</a:t>
                      </a:r>
                    </a:p>
                  </a:txBody>
                  <a:tcPr marL="63500" marR="63500" marT="63500" marB="63500" anchor="ctr"/>
                </a:tc>
                <a:extLst>
                  <a:ext uri="{0D108BD9-81ED-4DB2-BD59-A6C34878D82A}">
                    <a16:rowId xmlns:a16="http://schemas.microsoft.com/office/drawing/2014/main" val="1654859365"/>
                  </a:ext>
                </a:extLst>
              </a:tr>
            </a:tbl>
          </a:graphicData>
        </a:graphic>
      </p:graphicFrame>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2"/>
            <a:ext cx="11127317" cy="770597"/>
          </a:xfrm>
        </p:spPr>
        <p:txBody>
          <a:bodyPr/>
          <a:lstStyle/>
          <a:p>
            <a:r>
              <a:rPr lang="en-US" sz="2133" dirty="0"/>
              <a:t>Port Numbers</a:t>
            </a:r>
            <a:br>
              <a:rPr lang="en-US" dirty="0"/>
            </a:br>
            <a:r>
              <a:rPr lang="en-US" sz="3200" dirty="0"/>
              <a:t>Port Number Groups (Cont.)</a:t>
            </a:r>
          </a:p>
        </p:txBody>
      </p:sp>
      <p:sp>
        <p:nvSpPr>
          <p:cNvPr id="6" name="TextBox 5">
            <a:extLst>
              <a:ext uri="{FF2B5EF4-FFF2-40B4-BE49-F238E27FC236}">
                <a16:creationId xmlns:a16="http://schemas.microsoft.com/office/drawing/2014/main" id="{777A3BC4-485B-E54C-B36A-54DFC73ED41E}"/>
              </a:ext>
            </a:extLst>
          </p:cNvPr>
          <p:cNvSpPr txBox="1"/>
          <p:nvPr/>
        </p:nvSpPr>
        <p:spPr>
          <a:xfrm>
            <a:off x="4035291" y="770597"/>
            <a:ext cx="3000052" cy="379656"/>
          </a:xfrm>
          <a:prstGeom prst="rect">
            <a:avLst/>
          </a:prstGeom>
          <a:noFill/>
        </p:spPr>
        <p:txBody>
          <a:bodyPr wrap="none" rtlCol="0">
            <a:spAutoFit/>
          </a:bodyPr>
          <a:lstStyle/>
          <a:p>
            <a:pPr defTabSz="609585" fontAlgn="base">
              <a:spcBef>
                <a:spcPct val="0"/>
              </a:spcBef>
              <a:spcAft>
                <a:spcPct val="0"/>
              </a:spcAft>
            </a:pPr>
            <a:r>
              <a:rPr lang="en-US" sz="1867" dirty="0">
                <a:solidFill>
                  <a:srgbClr val="58585B"/>
                </a:solidFill>
                <a:latin typeface="Arial" charset="0"/>
                <a:ea typeface="ＭＳ Ｐゴシック" pitchFamily="34" charset="-128"/>
              </a:rPr>
              <a:t>Well-Known Port Numbers</a:t>
            </a:r>
          </a:p>
        </p:txBody>
      </p:sp>
      <p:graphicFrame>
        <p:nvGraphicFramePr>
          <p:cNvPr id="5" name="Table 4">
            <a:extLst>
              <a:ext uri="{FF2B5EF4-FFF2-40B4-BE49-F238E27FC236}">
                <a16:creationId xmlns:a16="http://schemas.microsoft.com/office/drawing/2014/main" id="{A94BA23F-8399-A849-B4AF-225C585B5893}"/>
              </a:ext>
            </a:extLst>
          </p:cNvPr>
          <p:cNvGraphicFramePr>
            <a:graphicFrameLocks noGrp="1"/>
          </p:cNvGraphicFramePr>
          <p:nvPr/>
        </p:nvGraphicFramePr>
        <p:xfrm>
          <a:off x="593559" y="1136203"/>
          <a:ext cx="10732168" cy="5610236"/>
        </p:xfrm>
        <a:graphic>
          <a:graphicData uri="http://schemas.openxmlformats.org/drawingml/2006/table">
            <a:tbl>
              <a:tblPr firstRow="1" bandRow="1">
                <a:tableStyleId>{5C22544A-7EE6-4342-B048-85BDC9FD1C3A}</a:tableStyleId>
              </a:tblPr>
              <a:tblGrid>
                <a:gridCol w="1604211">
                  <a:extLst>
                    <a:ext uri="{9D8B030D-6E8A-4147-A177-3AD203B41FA5}">
                      <a16:colId xmlns:a16="http://schemas.microsoft.com/office/drawing/2014/main" val="1156822306"/>
                    </a:ext>
                  </a:extLst>
                </a:gridCol>
                <a:gridCol w="1411705">
                  <a:extLst>
                    <a:ext uri="{9D8B030D-6E8A-4147-A177-3AD203B41FA5}">
                      <a16:colId xmlns:a16="http://schemas.microsoft.com/office/drawing/2014/main" val="3577741380"/>
                    </a:ext>
                  </a:extLst>
                </a:gridCol>
                <a:gridCol w="7716252">
                  <a:extLst>
                    <a:ext uri="{9D8B030D-6E8A-4147-A177-3AD203B41FA5}">
                      <a16:colId xmlns:a16="http://schemas.microsoft.com/office/drawing/2014/main" val="4011775180"/>
                    </a:ext>
                  </a:extLst>
                </a:gridCol>
              </a:tblGrid>
              <a:tr h="418476">
                <a:tc>
                  <a:txBody>
                    <a:bodyPr/>
                    <a:lstStyle/>
                    <a:p>
                      <a:pPr algn="l" fontAlgn="ctr"/>
                      <a:r>
                        <a:rPr lang="en-US" sz="1600" b="1" dirty="0">
                          <a:effectLst/>
                        </a:rPr>
                        <a:t>Port Number</a:t>
                      </a:r>
                      <a:endParaRPr lang="en-US" sz="1600" dirty="0">
                        <a:effectLst/>
                      </a:endParaRPr>
                    </a:p>
                  </a:txBody>
                  <a:tcPr marL="63500" marR="63500" marT="63500" marB="63500" anchor="ctr"/>
                </a:tc>
                <a:tc>
                  <a:txBody>
                    <a:bodyPr/>
                    <a:lstStyle/>
                    <a:p>
                      <a:pPr algn="l" fontAlgn="ctr"/>
                      <a:r>
                        <a:rPr lang="en-US" sz="1600" b="1" dirty="0">
                          <a:effectLst/>
                        </a:rPr>
                        <a:t>Protocol</a:t>
                      </a:r>
                      <a:endParaRPr lang="en-US" sz="1600" dirty="0">
                        <a:effectLst/>
                      </a:endParaRPr>
                    </a:p>
                  </a:txBody>
                  <a:tcPr marL="63500" marR="63500" marT="63500" marB="63500" anchor="ctr"/>
                </a:tc>
                <a:tc>
                  <a:txBody>
                    <a:bodyPr/>
                    <a:lstStyle/>
                    <a:p>
                      <a:pPr algn="l" fontAlgn="ctr"/>
                      <a:r>
                        <a:rPr lang="en-US" sz="1600" b="1" dirty="0">
                          <a:effectLst/>
                        </a:rPr>
                        <a:t>Application</a:t>
                      </a:r>
                      <a:endParaRPr lang="en-US" sz="1600" dirty="0">
                        <a:effectLst/>
                      </a:endParaRPr>
                    </a:p>
                  </a:txBody>
                  <a:tcPr marL="63500" marR="63500" marT="63500" marB="63500" anchor="ctr"/>
                </a:tc>
                <a:extLst>
                  <a:ext uri="{0D108BD9-81ED-4DB2-BD59-A6C34878D82A}">
                    <a16:rowId xmlns:a16="http://schemas.microsoft.com/office/drawing/2014/main" val="3042150830"/>
                  </a:ext>
                </a:extLst>
              </a:tr>
              <a:tr h="370840">
                <a:tc>
                  <a:txBody>
                    <a:bodyPr/>
                    <a:lstStyle/>
                    <a:p>
                      <a:pPr fontAlgn="ctr"/>
                      <a:r>
                        <a:rPr lang="en-US" sz="1600" b="1" dirty="0">
                          <a:effectLst/>
                        </a:rPr>
                        <a:t>20</a:t>
                      </a:r>
                      <a:endParaRPr lang="en-US" sz="1600" b="0" dirty="0">
                        <a:effectLst/>
                      </a:endParaRPr>
                    </a:p>
                  </a:txBody>
                  <a:tcPr marL="63500" marR="63500" marT="63500" marB="63500" anchor="ctr"/>
                </a:tc>
                <a:tc>
                  <a:txBody>
                    <a:bodyPr/>
                    <a:lstStyle/>
                    <a:p>
                      <a:pPr fontAlgn="ctr"/>
                      <a:r>
                        <a:rPr lang="en-US" sz="1600" b="0" dirty="0">
                          <a:effectLst/>
                        </a:rPr>
                        <a:t>TCP</a:t>
                      </a:r>
                    </a:p>
                  </a:txBody>
                  <a:tcPr marL="63500" marR="63500" marT="63500" marB="63500" anchor="ctr"/>
                </a:tc>
                <a:tc>
                  <a:txBody>
                    <a:bodyPr/>
                    <a:lstStyle/>
                    <a:p>
                      <a:pPr fontAlgn="ctr"/>
                      <a:r>
                        <a:rPr lang="en-US" sz="1600" b="0" dirty="0">
                          <a:effectLst/>
                        </a:rPr>
                        <a:t>File Transfer Protocol (FTP) - Data</a:t>
                      </a:r>
                    </a:p>
                  </a:txBody>
                  <a:tcPr marL="63500" marR="63500" marT="63500" marB="63500" anchor="ctr"/>
                </a:tc>
                <a:extLst>
                  <a:ext uri="{0D108BD9-81ED-4DB2-BD59-A6C34878D82A}">
                    <a16:rowId xmlns:a16="http://schemas.microsoft.com/office/drawing/2014/main" val="447324189"/>
                  </a:ext>
                </a:extLst>
              </a:tr>
              <a:tr h="370840">
                <a:tc>
                  <a:txBody>
                    <a:bodyPr/>
                    <a:lstStyle/>
                    <a:p>
                      <a:pPr fontAlgn="ctr"/>
                      <a:r>
                        <a:rPr lang="en-US" sz="1600" b="1" dirty="0">
                          <a:effectLst/>
                        </a:rPr>
                        <a:t>21</a:t>
                      </a:r>
                      <a:endParaRPr lang="en-US" sz="1600" b="0" dirty="0">
                        <a:effectLst/>
                      </a:endParaRPr>
                    </a:p>
                  </a:txBody>
                  <a:tcPr marL="63500" marR="63500" marT="63500" marB="63500" anchor="ctr"/>
                </a:tc>
                <a:tc>
                  <a:txBody>
                    <a:bodyPr/>
                    <a:lstStyle/>
                    <a:p>
                      <a:pPr fontAlgn="ctr"/>
                      <a:r>
                        <a:rPr lang="en-US" sz="1600" b="0" dirty="0">
                          <a:effectLst/>
                        </a:rPr>
                        <a:t>TCP</a:t>
                      </a:r>
                    </a:p>
                  </a:txBody>
                  <a:tcPr marL="63500" marR="63500" marT="63500" marB="63500" anchor="ctr"/>
                </a:tc>
                <a:tc>
                  <a:txBody>
                    <a:bodyPr/>
                    <a:lstStyle/>
                    <a:p>
                      <a:pPr fontAlgn="ctr"/>
                      <a:r>
                        <a:rPr lang="en-US" sz="1600" b="0" dirty="0">
                          <a:effectLst/>
                        </a:rPr>
                        <a:t>File Transfer Protocol (FTP) - Control</a:t>
                      </a:r>
                    </a:p>
                  </a:txBody>
                  <a:tcPr marL="63500" marR="63500" marT="63500" marB="63500" anchor="ctr"/>
                </a:tc>
                <a:extLst>
                  <a:ext uri="{0D108BD9-81ED-4DB2-BD59-A6C34878D82A}">
                    <a16:rowId xmlns:a16="http://schemas.microsoft.com/office/drawing/2014/main" val="260826436"/>
                  </a:ext>
                </a:extLst>
              </a:tr>
              <a:tr h="370840">
                <a:tc>
                  <a:txBody>
                    <a:bodyPr/>
                    <a:lstStyle/>
                    <a:p>
                      <a:pPr fontAlgn="ctr"/>
                      <a:r>
                        <a:rPr lang="en-US" sz="1600" b="1" dirty="0">
                          <a:effectLst/>
                        </a:rPr>
                        <a:t>22</a:t>
                      </a:r>
                      <a:endParaRPr lang="en-US" sz="1600" b="0" dirty="0">
                        <a:effectLst/>
                      </a:endParaRPr>
                    </a:p>
                  </a:txBody>
                  <a:tcPr marL="63500" marR="63500" marT="63500" marB="63500" anchor="ctr"/>
                </a:tc>
                <a:tc>
                  <a:txBody>
                    <a:bodyPr/>
                    <a:lstStyle/>
                    <a:p>
                      <a:pPr fontAlgn="ctr"/>
                      <a:r>
                        <a:rPr lang="en-US" sz="1600" b="0" dirty="0">
                          <a:effectLst/>
                        </a:rPr>
                        <a:t>TCP</a:t>
                      </a:r>
                    </a:p>
                  </a:txBody>
                  <a:tcPr marL="63500" marR="63500" marT="63500" marB="63500" anchor="ctr"/>
                </a:tc>
                <a:tc>
                  <a:txBody>
                    <a:bodyPr/>
                    <a:lstStyle/>
                    <a:p>
                      <a:pPr fontAlgn="ctr"/>
                      <a:r>
                        <a:rPr lang="en-US" sz="1600" b="0" dirty="0">
                          <a:effectLst/>
                        </a:rPr>
                        <a:t>Secure Shell (SSH)</a:t>
                      </a:r>
                    </a:p>
                  </a:txBody>
                  <a:tcPr marL="63500" marR="63500" marT="63500" marB="63500" anchor="ctr"/>
                </a:tc>
                <a:extLst>
                  <a:ext uri="{0D108BD9-81ED-4DB2-BD59-A6C34878D82A}">
                    <a16:rowId xmlns:a16="http://schemas.microsoft.com/office/drawing/2014/main" val="2532563834"/>
                  </a:ext>
                </a:extLst>
              </a:tr>
              <a:tr h="370840">
                <a:tc>
                  <a:txBody>
                    <a:bodyPr/>
                    <a:lstStyle/>
                    <a:p>
                      <a:pPr fontAlgn="ctr"/>
                      <a:r>
                        <a:rPr lang="en-US" sz="1600" b="1" dirty="0">
                          <a:effectLst/>
                        </a:rPr>
                        <a:t>23</a:t>
                      </a:r>
                      <a:endParaRPr lang="en-US" sz="1600" b="0" dirty="0">
                        <a:effectLst/>
                      </a:endParaRPr>
                    </a:p>
                  </a:txBody>
                  <a:tcPr marL="63500" marR="63500" marT="63500" marB="63500" anchor="ctr"/>
                </a:tc>
                <a:tc>
                  <a:txBody>
                    <a:bodyPr/>
                    <a:lstStyle/>
                    <a:p>
                      <a:pPr fontAlgn="ctr"/>
                      <a:r>
                        <a:rPr lang="en-US" sz="1600" b="0" dirty="0">
                          <a:effectLst/>
                        </a:rPr>
                        <a:t>TCP</a:t>
                      </a:r>
                    </a:p>
                  </a:txBody>
                  <a:tcPr marL="63500" marR="63500" marT="63500" marB="63500" anchor="ctr"/>
                </a:tc>
                <a:tc>
                  <a:txBody>
                    <a:bodyPr/>
                    <a:lstStyle/>
                    <a:p>
                      <a:pPr fontAlgn="ctr"/>
                      <a:r>
                        <a:rPr lang="en-US" sz="1600" b="0" dirty="0">
                          <a:effectLst/>
                        </a:rPr>
                        <a:t>Telnet</a:t>
                      </a:r>
                    </a:p>
                  </a:txBody>
                  <a:tcPr marL="63500" marR="63500" marT="63500" marB="63500" anchor="ctr"/>
                </a:tc>
                <a:extLst>
                  <a:ext uri="{0D108BD9-81ED-4DB2-BD59-A6C34878D82A}">
                    <a16:rowId xmlns:a16="http://schemas.microsoft.com/office/drawing/2014/main" val="650596279"/>
                  </a:ext>
                </a:extLst>
              </a:tr>
              <a:tr h="370840">
                <a:tc>
                  <a:txBody>
                    <a:bodyPr/>
                    <a:lstStyle/>
                    <a:p>
                      <a:pPr fontAlgn="ctr"/>
                      <a:r>
                        <a:rPr lang="en-US" sz="1600" b="1" dirty="0">
                          <a:effectLst/>
                        </a:rPr>
                        <a:t>25</a:t>
                      </a:r>
                      <a:endParaRPr lang="en-US" sz="1600" b="0" dirty="0">
                        <a:effectLst/>
                      </a:endParaRPr>
                    </a:p>
                  </a:txBody>
                  <a:tcPr marL="63500" marR="63500" marT="63500" marB="63500" anchor="ctr"/>
                </a:tc>
                <a:tc>
                  <a:txBody>
                    <a:bodyPr/>
                    <a:lstStyle/>
                    <a:p>
                      <a:pPr fontAlgn="ctr"/>
                      <a:r>
                        <a:rPr lang="en-US" sz="1600" b="0" dirty="0">
                          <a:effectLst/>
                        </a:rPr>
                        <a:t>TCP</a:t>
                      </a:r>
                    </a:p>
                  </a:txBody>
                  <a:tcPr marL="63500" marR="63500" marT="63500" marB="63500" anchor="ctr"/>
                </a:tc>
                <a:tc>
                  <a:txBody>
                    <a:bodyPr/>
                    <a:lstStyle/>
                    <a:p>
                      <a:pPr fontAlgn="ctr"/>
                      <a:r>
                        <a:rPr lang="en-US" sz="1600" b="0" dirty="0">
                          <a:effectLst/>
                        </a:rPr>
                        <a:t>Simple Mail Transfer Protocol (SMTP)</a:t>
                      </a:r>
                    </a:p>
                  </a:txBody>
                  <a:tcPr marL="63500" marR="63500" marT="63500" marB="63500" anchor="ctr"/>
                </a:tc>
                <a:extLst>
                  <a:ext uri="{0D108BD9-81ED-4DB2-BD59-A6C34878D82A}">
                    <a16:rowId xmlns:a16="http://schemas.microsoft.com/office/drawing/2014/main" val="3717695529"/>
                  </a:ext>
                </a:extLst>
              </a:tr>
              <a:tr h="370840">
                <a:tc>
                  <a:txBody>
                    <a:bodyPr/>
                    <a:lstStyle/>
                    <a:p>
                      <a:pPr fontAlgn="ctr"/>
                      <a:r>
                        <a:rPr lang="en-US" sz="1600" b="1" dirty="0">
                          <a:effectLst/>
                        </a:rPr>
                        <a:t>53</a:t>
                      </a:r>
                      <a:endParaRPr lang="en-US" sz="1600" b="0" dirty="0">
                        <a:effectLst/>
                      </a:endParaRPr>
                    </a:p>
                  </a:txBody>
                  <a:tcPr marL="63500" marR="63500" marT="63500" marB="63500" anchor="ctr"/>
                </a:tc>
                <a:tc>
                  <a:txBody>
                    <a:bodyPr/>
                    <a:lstStyle/>
                    <a:p>
                      <a:pPr fontAlgn="ctr"/>
                      <a:r>
                        <a:rPr lang="en-US" sz="1600" b="0" dirty="0">
                          <a:effectLst/>
                        </a:rPr>
                        <a:t>UDP, TCP</a:t>
                      </a:r>
                    </a:p>
                  </a:txBody>
                  <a:tcPr marL="63500" marR="63500" marT="63500" marB="63500" anchor="ctr"/>
                </a:tc>
                <a:tc>
                  <a:txBody>
                    <a:bodyPr/>
                    <a:lstStyle/>
                    <a:p>
                      <a:pPr fontAlgn="ctr"/>
                      <a:r>
                        <a:rPr lang="en-US" sz="1600" b="0" dirty="0">
                          <a:effectLst/>
                        </a:rPr>
                        <a:t>Domain Name Service (DNS)</a:t>
                      </a:r>
                    </a:p>
                  </a:txBody>
                  <a:tcPr marL="63500" marR="63500" marT="63500" marB="63500" anchor="ctr"/>
                </a:tc>
                <a:extLst>
                  <a:ext uri="{0D108BD9-81ED-4DB2-BD59-A6C34878D82A}">
                    <a16:rowId xmlns:a16="http://schemas.microsoft.com/office/drawing/2014/main" val="2099667743"/>
                  </a:ext>
                </a:extLst>
              </a:tr>
              <a:tr h="370840">
                <a:tc>
                  <a:txBody>
                    <a:bodyPr/>
                    <a:lstStyle/>
                    <a:p>
                      <a:pPr fontAlgn="ctr"/>
                      <a:r>
                        <a:rPr lang="en-US" sz="1600" b="1" dirty="0">
                          <a:effectLst/>
                        </a:rPr>
                        <a:t>67</a:t>
                      </a:r>
                      <a:endParaRPr lang="en-US" sz="1600" b="0" dirty="0">
                        <a:effectLst/>
                      </a:endParaRPr>
                    </a:p>
                  </a:txBody>
                  <a:tcPr marL="63500" marR="63500" marT="63500" marB="63500" anchor="ctr"/>
                </a:tc>
                <a:tc>
                  <a:txBody>
                    <a:bodyPr/>
                    <a:lstStyle/>
                    <a:p>
                      <a:pPr fontAlgn="ctr"/>
                      <a:r>
                        <a:rPr lang="en-US" sz="1600" b="0" dirty="0">
                          <a:effectLst/>
                        </a:rPr>
                        <a:t>UDP</a:t>
                      </a:r>
                    </a:p>
                  </a:txBody>
                  <a:tcPr marL="63500" marR="63500" marT="63500" marB="63500" anchor="ctr"/>
                </a:tc>
                <a:tc>
                  <a:txBody>
                    <a:bodyPr/>
                    <a:lstStyle/>
                    <a:p>
                      <a:pPr fontAlgn="ctr"/>
                      <a:r>
                        <a:rPr lang="en-US" sz="1600" b="0" dirty="0">
                          <a:effectLst/>
                        </a:rPr>
                        <a:t>Dynamic Host Configuration Protocol (DHCP) - Server</a:t>
                      </a:r>
                    </a:p>
                  </a:txBody>
                  <a:tcPr marL="63500" marR="63500" marT="63500" marB="63500" anchor="ctr"/>
                </a:tc>
                <a:extLst>
                  <a:ext uri="{0D108BD9-81ED-4DB2-BD59-A6C34878D82A}">
                    <a16:rowId xmlns:a16="http://schemas.microsoft.com/office/drawing/2014/main" val="86902555"/>
                  </a:ext>
                </a:extLst>
              </a:tr>
              <a:tr h="370840">
                <a:tc>
                  <a:txBody>
                    <a:bodyPr/>
                    <a:lstStyle/>
                    <a:p>
                      <a:pPr fontAlgn="ctr"/>
                      <a:r>
                        <a:rPr lang="en-US" sz="1600" b="1" dirty="0">
                          <a:effectLst/>
                        </a:rPr>
                        <a:t>68</a:t>
                      </a:r>
                      <a:endParaRPr lang="en-US" sz="1600" b="0" dirty="0">
                        <a:effectLst/>
                      </a:endParaRPr>
                    </a:p>
                  </a:txBody>
                  <a:tcPr marL="63500" marR="63500" marT="63500" marB="63500" anchor="ctr"/>
                </a:tc>
                <a:tc>
                  <a:txBody>
                    <a:bodyPr/>
                    <a:lstStyle/>
                    <a:p>
                      <a:pPr fontAlgn="ctr"/>
                      <a:r>
                        <a:rPr lang="en-US" sz="1600" b="0" dirty="0">
                          <a:effectLst/>
                        </a:rPr>
                        <a:t>UDP</a:t>
                      </a:r>
                    </a:p>
                  </a:txBody>
                  <a:tcPr marL="63500" marR="63500" marT="63500" marB="63500" anchor="ctr"/>
                </a:tc>
                <a:tc>
                  <a:txBody>
                    <a:bodyPr/>
                    <a:lstStyle/>
                    <a:p>
                      <a:pPr fontAlgn="ctr"/>
                      <a:r>
                        <a:rPr lang="en-US" sz="1600" b="0" dirty="0">
                          <a:effectLst/>
                        </a:rPr>
                        <a:t>Dynamic Host Configuration Protocol - Client</a:t>
                      </a:r>
                    </a:p>
                  </a:txBody>
                  <a:tcPr marL="63500" marR="63500" marT="63500" marB="63500" anchor="ctr"/>
                </a:tc>
                <a:extLst>
                  <a:ext uri="{0D108BD9-81ED-4DB2-BD59-A6C34878D82A}">
                    <a16:rowId xmlns:a16="http://schemas.microsoft.com/office/drawing/2014/main" val="2286869978"/>
                  </a:ext>
                </a:extLst>
              </a:tr>
              <a:tr h="370840">
                <a:tc>
                  <a:txBody>
                    <a:bodyPr/>
                    <a:lstStyle/>
                    <a:p>
                      <a:pPr fontAlgn="ctr"/>
                      <a:r>
                        <a:rPr lang="en-US" sz="1600" b="1" dirty="0">
                          <a:effectLst/>
                        </a:rPr>
                        <a:t>69</a:t>
                      </a:r>
                      <a:endParaRPr lang="en-US" sz="1600" b="0" dirty="0">
                        <a:effectLst/>
                      </a:endParaRPr>
                    </a:p>
                  </a:txBody>
                  <a:tcPr marL="63500" marR="63500" marT="63500" marB="63500" anchor="ctr"/>
                </a:tc>
                <a:tc>
                  <a:txBody>
                    <a:bodyPr/>
                    <a:lstStyle/>
                    <a:p>
                      <a:pPr fontAlgn="ctr"/>
                      <a:r>
                        <a:rPr lang="en-US" sz="1600" b="0" dirty="0">
                          <a:effectLst/>
                        </a:rPr>
                        <a:t>UDP</a:t>
                      </a:r>
                    </a:p>
                  </a:txBody>
                  <a:tcPr marL="63500" marR="63500" marT="63500" marB="63500" anchor="ctr"/>
                </a:tc>
                <a:tc>
                  <a:txBody>
                    <a:bodyPr/>
                    <a:lstStyle/>
                    <a:p>
                      <a:pPr fontAlgn="ctr"/>
                      <a:r>
                        <a:rPr lang="en-US" sz="1600" b="0" dirty="0">
                          <a:effectLst/>
                        </a:rPr>
                        <a:t>Trivial File Transfer Protocol (TFTP)</a:t>
                      </a:r>
                    </a:p>
                  </a:txBody>
                  <a:tcPr marL="63500" marR="63500" marT="63500" marB="63500" anchor="ctr"/>
                </a:tc>
                <a:extLst>
                  <a:ext uri="{0D108BD9-81ED-4DB2-BD59-A6C34878D82A}">
                    <a16:rowId xmlns:a16="http://schemas.microsoft.com/office/drawing/2014/main" val="778081186"/>
                  </a:ext>
                </a:extLst>
              </a:tr>
              <a:tr h="370840">
                <a:tc>
                  <a:txBody>
                    <a:bodyPr/>
                    <a:lstStyle/>
                    <a:p>
                      <a:pPr fontAlgn="ctr"/>
                      <a:r>
                        <a:rPr lang="en-US" sz="1600" b="1" dirty="0">
                          <a:effectLst/>
                        </a:rPr>
                        <a:t>80</a:t>
                      </a:r>
                      <a:endParaRPr lang="en-US" sz="1600" b="0" dirty="0">
                        <a:effectLst/>
                      </a:endParaRPr>
                    </a:p>
                  </a:txBody>
                  <a:tcPr marL="63500" marR="63500" marT="63500" marB="63500" anchor="ctr"/>
                </a:tc>
                <a:tc>
                  <a:txBody>
                    <a:bodyPr/>
                    <a:lstStyle/>
                    <a:p>
                      <a:pPr fontAlgn="ctr"/>
                      <a:r>
                        <a:rPr lang="en-US" sz="1600" b="0" dirty="0">
                          <a:effectLst/>
                        </a:rPr>
                        <a:t>TCP</a:t>
                      </a:r>
                    </a:p>
                  </a:txBody>
                  <a:tcPr marL="63500" marR="63500" marT="63500" marB="63500" anchor="ctr"/>
                </a:tc>
                <a:tc>
                  <a:txBody>
                    <a:bodyPr/>
                    <a:lstStyle/>
                    <a:p>
                      <a:pPr fontAlgn="ctr"/>
                      <a:r>
                        <a:rPr lang="en-US" sz="1600" b="0" dirty="0">
                          <a:effectLst/>
                        </a:rPr>
                        <a:t>Hypertext Transfer Protocol (HTTP)</a:t>
                      </a:r>
                    </a:p>
                  </a:txBody>
                  <a:tcPr marL="63500" marR="63500" marT="63500" marB="63500" anchor="ctr"/>
                </a:tc>
                <a:extLst>
                  <a:ext uri="{0D108BD9-81ED-4DB2-BD59-A6C34878D82A}">
                    <a16:rowId xmlns:a16="http://schemas.microsoft.com/office/drawing/2014/main" val="3074378529"/>
                  </a:ext>
                </a:extLst>
              </a:tr>
              <a:tr h="370840">
                <a:tc>
                  <a:txBody>
                    <a:bodyPr/>
                    <a:lstStyle/>
                    <a:p>
                      <a:pPr fontAlgn="ctr"/>
                      <a:r>
                        <a:rPr lang="en-US" sz="1600" b="1" dirty="0">
                          <a:effectLst/>
                        </a:rPr>
                        <a:t>110</a:t>
                      </a:r>
                      <a:endParaRPr lang="en-US" sz="1600" b="0" dirty="0">
                        <a:effectLst/>
                      </a:endParaRPr>
                    </a:p>
                  </a:txBody>
                  <a:tcPr marL="63500" marR="63500" marT="63500" marB="63500" anchor="ctr"/>
                </a:tc>
                <a:tc>
                  <a:txBody>
                    <a:bodyPr/>
                    <a:lstStyle/>
                    <a:p>
                      <a:pPr fontAlgn="ctr"/>
                      <a:r>
                        <a:rPr lang="en-US" sz="1600" b="0" dirty="0">
                          <a:effectLst/>
                        </a:rPr>
                        <a:t>TCP</a:t>
                      </a:r>
                    </a:p>
                  </a:txBody>
                  <a:tcPr marL="63500" marR="63500" marT="63500" marB="63500" anchor="ctr"/>
                </a:tc>
                <a:tc>
                  <a:txBody>
                    <a:bodyPr/>
                    <a:lstStyle/>
                    <a:p>
                      <a:pPr fontAlgn="ctr"/>
                      <a:r>
                        <a:rPr lang="en-US" sz="1600" b="0" dirty="0">
                          <a:effectLst/>
                        </a:rPr>
                        <a:t>Post Office Protocol version 3 (POP3)</a:t>
                      </a:r>
                    </a:p>
                  </a:txBody>
                  <a:tcPr marL="63500" marR="63500" marT="63500" marB="63500" anchor="ctr"/>
                </a:tc>
                <a:extLst>
                  <a:ext uri="{0D108BD9-81ED-4DB2-BD59-A6C34878D82A}">
                    <a16:rowId xmlns:a16="http://schemas.microsoft.com/office/drawing/2014/main" val="1348475859"/>
                  </a:ext>
                </a:extLst>
              </a:tr>
              <a:tr h="370840">
                <a:tc>
                  <a:txBody>
                    <a:bodyPr/>
                    <a:lstStyle/>
                    <a:p>
                      <a:pPr fontAlgn="ctr"/>
                      <a:r>
                        <a:rPr lang="en-US" sz="1600" b="1" dirty="0">
                          <a:effectLst/>
                        </a:rPr>
                        <a:t>143</a:t>
                      </a:r>
                      <a:endParaRPr lang="en-US" sz="1600" b="0" dirty="0">
                        <a:effectLst/>
                      </a:endParaRPr>
                    </a:p>
                  </a:txBody>
                  <a:tcPr marL="63500" marR="63500" marT="63500" marB="63500" anchor="ctr"/>
                </a:tc>
                <a:tc>
                  <a:txBody>
                    <a:bodyPr/>
                    <a:lstStyle/>
                    <a:p>
                      <a:pPr fontAlgn="ctr"/>
                      <a:r>
                        <a:rPr lang="en-US" sz="1600" b="0" dirty="0">
                          <a:effectLst/>
                        </a:rPr>
                        <a:t>TCP</a:t>
                      </a:r>
                    </a:p>
                  </a:txBody>
                  <a:tcPr marL="63500" marR="63500" marT="63500" marB="63500" anchor="ctr"/>
                </a:tc>
                <a:tc>
                  <a:txBody>
                    <a:bodyPr/>
                    <a:lstStyle/>
                    <a:p>
                      <a:pPr fontAlgn="ctr"/>
                      <a:r>
                        <a:rPr lang="en-US" sz="1600" b="0" dirty="0">
                          <a:effectLst/>
                        </a:rPr>
                        <a:t>Internet Message Access Protocol (IMAP)</a:t>
                      </a:r>
                    </a:p>
                  </a:txBody>
                  <a:tcPr marL="63500" marR="63500" marT="63500" marB="63500" anchor="ctr"/>
                </a:tc>
                <a:extLst>
                  <a:ext uri="{0D108BD9-81ED-4DB2-BD59-A6C34878D82A}">
                    <a16:rowId xmlns:a16="http://schemas.microsoft.com/office/drawing/2014/main" val="420621283"/>
                  </a:ext>
                </a:extLst>
              </a:tr>
              <a:tr h="370840">
                <a:tc>
                  <a:txBody>
                    <a:bodyPr/>
                    <a:lstStyle/>
                    <a:p>
                      <a:pPr fontAlgn="ctr"/>
                      <a:r>
                        <a:rPr lang="en-US" sz="1600" b="1" dirty="0">
                          <a:effectLst/>
                        </a:rPr>
                        <a:t>161</a:t>
                      </a:r>
                      <a:endParaRPr lang="en-US" sz="1600" b="0" dirty="0">
                        <a:effectLst/>
                      </a:endParaRPr>
                    </a:p>
                  </a:txBody>
                  <a:tcPr marL="63500" marR="63500" marT="63500" marB="63500" anchor="ctr"/>
                </a:tc>
                <a:tc>
                  <a:txBody>
                    <a:bodyPr/>
                    <a:lstStyle/>
                    <a:p>
                      <a:pPr fontAlgn="ctr"/>
                      <a:r>
                        <a:rPr lang="en-US" sz="1600" b="0" dirty="0">
                          <a:effectLst/>
                        </a:rPr>
                        <a:t>UDP</a:t>
                      </a:r>
                    </a:p>
                  </a:txBody>
                  <a:tcPr marL="63500" marR="63500" marT="63500" marB="63500" anchor="ctr"/>
                </a:tc>
                <a:tc>
                  <a:txBody>
                    <a:bodyPr/>
                    <a:lstStyle/>
                    <a:p>
                      <a:pPr fontAlgn="ctr"/>
                      <a:r>
                        <a:rPr lang="en-US" sz="1600" b="0" dirty="0">
                          <a:effectLst/>
                        </a:rPr>
                        <a:t>Simple Network Management Protocol (SNMP)</a:t>
                      </a:r>
                    </a:p>
                  </a:txBody>
                  <a:tcPr marL="63500" marR="63500" marT="63500" marB="63500" anchor="ctr"/>
                </a:tc>
                <a:extLst>
                  <a:ext uri="{0D108BD9-81ED-4DB2-BD59-A6C34878D82A}">
                    <a16:rowId xmlns:a16="http://schemas.microsoft.com/office/drawing/2014/main" val="286351555"/>
                  </a:ext>
                </a:extLst>
              </a:tr>
              <a:tr h="370840">
                <a:tc>
                  <a:txBody>
                    <a:bodyPr/>
                    <a:lstStyle/>
                    <a:p>
                      <a:pPr fontAlgn="ctr"/>
                      <a:r>
                        <a:rPr lang="en-US" sz="1600" b="1" dirty="0">
                          <a:effectLst/>
                        </a:rPr>
                        <a:t>443</a:t>
                      </a:r>
                      <a:endParaRPr lang="en-US" sz="1600" b="0" dirty="0">
                        <a:effectLst/>
                      </a:endParaRPr>
                    </a:p>
                  </a:txBody>
                  <a:tcPr marL="63500" marR="63500" marT="63500" marB="63500" anchor="ctr"/>
                </a:tc>
                <a:tc>
                  <a:txBody>
                    <a:bodyPr/>
                    <a:lstStyle/>
                    <a:p>
                      <a:pPr fontAlgn="ctr"/>
                      <a:r>
                        <a:rPr lang="en-US" sz="1600" b="0" dirty="0">
                          <a:effectLst/>
                        </a:rPr>
                        <a:t>TCP</a:t>
                      </a:r>
                    </a:p>
                  </a:txBody>
                  <a:tcPr marL="63500" marR="63500" marT="63500" marB="63500" anchor="ctr"/>
                </a:tc>
                <a:tc>
                  <a:txBody>
                    <a:bodyPr/>
                    <a:lstStyle/>
                    <a:p>
                      <a:pPr fontAlgn="ctr"/>
                      <a:r>
                        <a:rPr lang="en-US" sz="1600" b="0" dirty="0">
                          <a:effectLst/>
                        </a:rPr>
                        <a:t>Hypertext Transfer Protocol Secure (HTTPS)</a:t>
                      </a:r>
                    </a:p>
                  </a:txBody>
                  <a:tcPr marL="63500" marR="63500" marT="63500" marB="63500" anchor="ctr"/>
                </a:tc>
                <a:extLst>
                  <a:ext uri="{0D108BD9-81ED-4DB2-BD59-A6C34878D82A}">
                    <a16:rowId xmlns:a16="http://schemas.microsoft.com/office/drawing/2014/main" val="3823116889"/>
                  </a:ext>
                </a:extLst>
              </a:tr>
            </a:tbl>
          </a:graphicData>
        </a:graphic>
      </p:graphicFrame>
    </p:spTree>
    <p:extLst>
      <p:ext uri="{BB962C8B-B14F-4D97-AF65-F5344CB8AC3E}">
        <p14:creationId xmlns:p14="http://schemas.microsoft.com/office/powerpoint/2010/main" val="308135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The Rules</a:t>
            </a:r>
            <a:br>
              <a:rPr lang="en-US" altLang="en-US" dirty="0"/>
            </a:br>
            <a:r>
              <a:rPr lang="en-US" altLang="en-US" dirty="0"/>
              <a:t>Rule Establishment</a:t>
            </a:r>
          </a:p>
        </p:txBody>
      </p:sp>
      <p:sp>
        <p:nvSpPr>
          <p:cNvPr id="8195" name="Rectangle 6"/>
          <p:cNvSpPr>
            <a:spLocks noGrp="1" noChangeArrowheads="1"/>
          </p:cNvSpPr>
          <p:nvPr>
            <p:ph idx="1"/>
          </p:nvPr>
        </p:nvSpPr>
        <p:spPr>
          <a:xfrm>
            <a:off x="134478" y="1144595"/>
            <a:ext cx="11804381" cy="1786579"/>
          </a:xfrm>
        </p:spPr>
        <p:txBody>
          <a:bodyPr/>
          <a:lstStyle/>
          <a:p>
            <a:pPr>
              <a:buFont typeface="Arial" panose="020B0604020202020204" pitchFamily="34" charset="0"/>
              <a:buChar char="•"/>
            </a:pPr>
            <a:r>
              <a:rPr lang="en-US" sz="2133" dirty="0"/>
              <a:t>Individuals must use established rules or agreements to govern the conversation.</a:t>
            </a:r>
          </a:p>
          <a:p>
            <a:pPr>
              <a:buFont typeface="Arial" panose="020B0604020202020204" pitchFamily="34" charset="0"/>
              <a:buChar char="•"/>
            </a:pPr>
            <a:r>
              <a:rPr lang="en-US" sz="2133" dirty="0"/>
              <a:t>The first message is difficult to read because it is not formatted properly. The second shows the message properly formatted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637" y="2699438"/>
            <a:ext cx="8376067" cy="1554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737" y="4565352"/>
            <a:ext cx="8497867" cy="160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774427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13414"/>
            <a:ext cx="11127317" cy="975783"/>
          </a:xfrm>
        </p:spPr>
        <p:txBody>
          <a:bodyPr/>
          <a:lstStyle/>
          <a:p>
            <a:r>
              <a:rPr lang="en-US" sz="2133" dirty="0"/>
              <a:t>Port Numbers</a:t>
            </a:r>
            <a:br>
              <a:rPr lang="en-US" dirty="0"/>
            </a:br>
            <a:r>
              <a:rPr lang="en-US" sz="3200" dirty="0"/>
              <a:t>The netstat Command</a:t>
            </a:r>
          </a:p>
        </p:txBody>
      </p:sp>
      <p:sp>
        <p:nvSpPr>
          <p:cNvPr id="2" name="TextBox 1">
            <a:extLst>
              <a:ext uri="{FF2B5EF4-FFF2-40B4-BE49-F238E27FC236}">
                <a16:creationId xmlns:a16="http://schemas.microsoft.com/office/drawing/2014/main" id="{97D2B1BC-7EEE-49BD-A660-EFBBA481407F}"/>
              </a:ext>
            </a:extLst>
          </p:cNvPr>
          <p:cNvSpPr txBox="1"/>
          <p:nvPr/>
        </p:nvSpPr>
        <p:spPr>
          <a:xfrm>
            <a:off x="314227" y="1089197"/>
            <a:ext cx="10457468" cy="830997"/>
          </a:xfrm>
          <a:prstGeom prst="rect">
            <a:avLst/>
          </a:prstGeom>
          <a:noFill/>
        </p:spPr>
        <p:txBody>
          <a:bodyPr wrap="square" rtlCol="0">
            <a:spAutoFit/>
          </a:bodyPr>
          <a:lstStyle/>
          <a:p>
            <a:pPr defTabSz="609585" fontAlgn="base">
              <a:spcBef>
                <a:spcPct val="0"/>
              </a:spcBef>
              <a:spcAft>
                <a:spcPct val="0"/>
              </a:spcAft>
            </a:pPr>
            <a:r>
              <a:rPr lang="en-US" sz="2400" dirty="0">
                <a:solidFill>
                  <a:srgbClr val="58585B"/>
                </a:solidFill>
                <a:latin typeface="Arial" charset="0"/>
                <a:ea typeface="ＭＳ Ｐゴシック" pitchFamily="34" charset="-128"/>
              </a:rPr>
              <a:t>Unexplained TCP connections can pose a major security threat. Netstat is an important tool to verify connections. </a:t>
            </a:r>
          </a:p>
        </p:txBody>
      </p:sp>
      <p:sp>
        <p:nvSpPr>
          <p:cNvPr id="4" name="Rectangle 3">
            <a:extLst>
              <a:ext uri="{FF2B5EF4-FFF2-40B4-BE49-F238E27FC236}">
                <a16:creationId xmlns:a16="http://schemas.microsoft.com/office/drawing/2014/main" id="{56F0B09A-F978-AB48-9E27-3798AD0AB9BD}"/>
              </a:ext>
            </a:extLst>
          </p:cNvPr>
          <p:cNvSpPr/>
          <p:nvPr/>
        </p:nvSpPr>
        <p:spPr>
          <a:xfrm>
            <a:off x="449179" y="2679526"/>
            <a:ext cx="11293643" cy="2678234"/>
          </a:xfrm>
          <a:prstGeom prst="rect">
            <a:avLst/>
          </a:prstGeom>
          <a:solidFill>
            <a:srgbClr val="080808"/>
          </a:solidFill>
        </p:spPr>
        <p:txBody>
          <a:bodyPr wrap="square">
            <a:spAutoFit/>
          </a:bodyPr>
          <a:lstStyle/>
          <a:p>
            <a:pPr defTabSz="609585" fontAlgn="base">
              <a:spcBef>
                <a:spcPct val="0"/>
              </a:spcBef>
              <a:spcAft>
                <a:spcPct val="0"/>
              </a:spcAft>
            </a:pPr>
            <a:r>
              <a:rPr lang="en-US" sz="1867" dirty="0">
                <a:solidFill>
                  <a:srgbClr val="FFFFFF"/>
                </a:solidFill>
                <a:latin typeface="Courier New" panose="02070309020205020404" pitchFamily="49" charset="0"/>
                <a:ea typeface="ＭＳ Ｐゴシック" pitchFamily="34" charset="-128"/>
              </a:rPr>
              <a:t>C:\&gt; </a:t>
            </a:r>
            <a:r>
              <a:rPr lang="en-US" sz="1867" b="1" dirty="0">
                <a:solidFill>
                  <a:srgbClr val="FFFFFF"/>
                </a:solidFill>
                <a:latin typeface="Courier New" panose="02070309020205020404" pitchFamily="49" charset="0"/>
                <a:ea typeface="ＭＳ Ｐゴシック" pitchFamily="34" charset="-128"/>
              </a:rPr>
              <a:t>netstat</a:t>
            </a:r>
            <a:r>
              <a:rPr lang="en-US" sz="1867" dirty="0">
                <a:solidFill>
                  <a:srgbClr val="FFFFFF"/>
                </a:solidFill>
                <a:latin typeface="Courier New" panose="02070309020205020404" pitchFamily="49" charset="0"/>
                <a:ea typeface="ＭＳ Ｐゴシック" pitchFamily="34" charset="-128"/>
              </a:rPr>
              <a:t> </a:t>
            </a:r>
          </a:p>
          <a:p>
            <a:pPr defTabSz="609585" fontAlgn="base">
              <a:spcBef>
                <a:spcPct val="0"/>
              </a:spcBef>
              <a:spcAft>
                <a:spcPct val="0"/>
              </a:spcAft>
            </a:pPr>
            <a:r>
              <a:rPr lang="en-US" sz="1867" dirty="0">
                <a:solidFill>
                  <a:srgbClr val="FFFFFF"/>
                </a:solidFill>
                <a:latin typeface="Courier New" panose="02070309020205020404" pitchFamily="49" charset="0"/>
                <a:ea typeface="ＭＳ Ｐゴシック" pitchFamily="34" charset="-128"/>
              </a:rPr>
              <a:t>Active Connections </a:t>
            </a:r>
          </a:p>
          <a:p>
            <a:pPr defTabSz="609585" fontAlgn="base">
              <a:spcBef>
                <a:spcPct val="0"/>
              </a:spcBef>
              <a:spcAft>
                <a:spcPct val="0"/>
              </a:spcAft>
            </a:pPr>
            <a:r>
              <a:rPr lang="en-US" sz="1867" dirty="0">
                <a:solidFill>
                  <a:srgbClr val="FFFFFF"/>
                </a:solidFill>
                <a:latin typeface="Courier New" panose="02070309020205020404" pitchFamily="49" charset="0"/>
                <a:ea typeface="ＭＳ Ｐゴシック" pitchFamily="34" charset="-128"/>
              </a:rPr>
              <a:t>Proto Local Address 			Foreign Address 				State </a:t>
            </a:r>
          </a:p>
          <a:p>
            <a:pPr defTabSz="609585" fontAlgn="base">
              <a:spcBef>
                <a:spcPct val="0"/>
              </a:spcBef>
              <a:spcAft>
                <a:spcPct val="0"/>
              </a:spcAft>
            </a:pPr>
            <a:r>
              <a:rPr lang="en-US" sz="1867" dirty="0">
                <a:solidFill>
                  <a:srgbClr val="FFFFFF"/>
                </a:solidFill>
                <a:latin typeface="Courier New" panose="02070309020205020404" pitchFamily="49" charset="0"/>
                <a:ea typeface="ＭＳ Ｐゴシック" pitchFamily="34" charset="-128"/>
              </a:rPr>
              <a:t>TCP   192.168.1.124:3126		192.168.0.2:netbios-ssn 		ESTABLISHED </a:t>
            </a:r>
          </a:p>
          <a:p>
            <a:pPr defTabSz="609585" fontAlgn="base">
              <a:spcBef>
                <a:spcPct val="0"/>
              </a:spcBef>
              <a:spcAft>
                <a:spcPct val="0"/>
              </a:spcAft>
            </a:pPr>
            <a:r>
              <a:rPr lang="en-US" sz="1867" dirty="0">
                <a:solidFill>
                  <a:srgbClr val="FFFFFF"/>
                </a:solidFill>
                <a:latin typeface="Courier New" panose="02070309020205020404" pitchFamily="49" charset="0"/>
                <a:ea typeface="ＭＳ Ｐゴシック" pitchFamily="34" charset="-128"/>
              </a:rPr>
              <a:t>TCP   192.168.1.124:3158 		207.138.126.152:http 			ESTABLISHED </a:t>
            </a:r>
          </a:p>
          <a:p>
            <a:pPr defTabSz="609585" fontAlgn="base">
              <a:spcBef>
                <a:spcPct val="0"/>
              </a:spcBef>
              <a:spcAft>
                <a:spcPct val="0"/>
              </a:spcAft>
            </a:pPr>
            <a:r>
              <a:rPr lang="en-US" sz="1867" dirty="0">
                <a:solidFill>
                  <a:srgbClr val="FFFFFF"/>
                </a:solidFill>
                <a:latin typeface="Courier New" panose="02070309020205020404" pitchFamily="49" charset="0"/>
                <a:ea typeface="ＭＳ Ｐゴシック" pitchFamily="34" charset="-128"/>
              </a:rPr>
              <a:t>TCP   192.168.1.124:3159		207.138.126.169:http 			ESTABLISHED </a:t>
            </a:r>
          </a:p>
          <a:p>
            <a:pPr defTabSz="609585" fontAlgn="base">
              <a:spcBef>
                <a:spcPct val="0"/>
              </a:spcBef>
              <a:spcAft>
                <a:spcPct val="0"/>
              </a:spcAft>
            </a:pPr>
            <a:r>
              <a:rPr lang="en-US" sz="1867" dirty="0">
                <a:solidFill>
                  <a:srgbClr val="FFFFFF"/>
                </a:solidFill>
                <a:latin typeface="Courier New" panose="02070309020205020404" pitchFamily="49" charset="0"/>
                <a:ea typeface="ＭＳ Ｐゴシック" pitchFamily="34" charset="-128"/>
              </a:rPr>
              <a:t>TCP   192.168.1.124:3160		207.138.126.169:http 			ESTABLISHED </a:t>
            </a:r>
          </a:p>
          <a:p>
            <a:pPr defTabSz="609585" fontAlgn="base">
              <a:spcBef>
                <a:spcPct val="0"/>
              </a:spcBef>
              <a:spcAft>
                <a:spcPct val="0"/>
              </a:spcAft>
            </a:pPr>
            <a:r>
              <a:rPr lang="en-US" sz="1867" dirty="0">
                <a:solidFill>
                  <a:srgbClr val="FFFFFF"/>
                </a:solidFill>
                <a:latin typeface="Courier New" panose="02070309020205020404" pitchFamily="49" charset="0"/>
                <a:ea typeface="ＭＳ Ｐゴシック" pitchFamily="34" charset="-128"/>
              </a:rPr>
              <a:t>TCP   192.168.1.124:3161		sc.msn.com:http 				ESTABLISHED </a:t>
            </a:r>
          </a:p>
          <a:p>
            <a:pPr defTabSz="609585" fontAlgn="base">
              <a:spcBef>
                <a:spcPct val="0"/>
              </a:spcBef>
              <a:spcAft>
                <a:spcPct val="0"/>
              </a:spcAft>
            </a:pPr>
            <a:r>
              <a:rPr lang="en-US" sz="1867" dirty="0">
                <a:solidFill>
                  <a:srgbClr val="FFFFFF"/>
                </a:solidFill>
                <a:latin typeface="Courier New" panose="02070309020205020404" pitchFamily="49" charset="0"/>
                <a:ea typeface="ＭＳ Ｐゴシック" pitchFamily="34" charset="-128"/>
              </a:rPr>
              <a:t>TCP   192.168.1.124:3166		www.cisco.com:http 			ESTABLISHED</a:t>
            </a:r>
            <a:endParaRPr lang="en-US" sz="1867" dirty="0">
              <a:solidFill>
                <a:srgbClr val="FFFFFF"/>
              </a:solidFill>
              <a:latin typeface="Arial" charset="0"/>
              <a:ea typeface="ＭＳ Ｐゴシック" pitchFamily="34" charset="-128"/>
            </a:endParaRPr>
          </a:p>
        </p:txBody>
      </p:sp>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14.5 TCP Communication Process</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TCP Communication Process</a:t>
            </a:r>
            <a:br>
              <a:rPr lang="en-US" dirty="0"/>
            </a:br>
            <a:r>
              <a:rPr lang="en-US" sz="3200" dirty="0"/>
              <a:t>TCP Server Processes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575963" y="1203081"/>
            <a:ext cx="5963384" cy="4674088"/>
          </a:xfrm>
        </p:spPr>
        <p:txBody>
          <a:bodyPr/>
          <a:lstStyle/>
          <a:p>
            <a:pPr marL="0" indent="0" algn="l"/>
            <a:r>
              <a:rPr lang="en-US" sz="2133" dirty="0">
                <a:solidFill>
                  <a:srgbClr val="000000"/>
                </a:solidFill>
              </a:rPr>
              <a:t>Each application process running on a server is configured to use a port number. </a:t>
            </a:r>
          </a:p>
          <a:p>
            <a:pPr marL="457189" indent="-457189" algn="l">
              <a:buFont typeface="Arial" panose="020B0604020202020204" pitchFamily="34" charset="0"/>
              <a:buChar char="•"/>
            </a:pPr>
            <a:r>
              <a:rPr lang="en-US" sz="2133" dirty="0">
                <a:solidFill>
                  <a:srgbClr val="000000"/>
                </a:solidFill>
              </a:rPr>
              <a:t>An individual server cannot have two services assigned to the same port number within the same transport layer services.</a:t>
            </a:r>
          </a:p>
          <a:p>
            <a:pPr marL="457189" indent="-457189" algn="l">
              <a:buFont typeface="Arial" panose="020B0604020202020204" pitchFamily="34" charset="0"/>
              <a:buChar char="•"/>
            </a:pPr>
            <a:r>
              <a:rPr lang="en-US" sz="2133" dirty="0">
                <a:solidFill>
                  <a:srgbClr val="000000"/>
                </a:solidFill>
              </a:rPr>
              <a:t>An active server application assigned to a specific port is considered open, which means that the transport layer accepts, and processes segments addressed to that port. </a:t>
            </a:r>
          </a:p>
          <a:p>
            <a:pPr marL="457189" indent="-457189" algn="l">
              <a:buFont typeface="Arial" panose="020B0604020202020204" pitchFamily="34" charset="0"/>
              <a:buChar char="•"/>
            </a:pPr>
            <a:r>
              <a:rPr lang="en-US" sz="2133" dirty="0">
                <a:solidFill>
                  <a:srgbClr val="000000"/>
                </a:solidFill>
              </a:rPr>
              <a:t>Any incoming client request addressed to the correct socket is accepted, and the data is passed to the server application. </a:t>
            </a:r>
          </a:p>
        </p:txBody>
      </p:sp>
      <p:pic>
        <p:nvPicPr>
          <p:cNvPr id="2" name="Picture 1">
            <a:extLst>
              <a:ext uri="{FF2B5EF4-FFF2-40B4-BE49-F238E27FC236}">
                <a16:creationId xmlns:a16="http://schemas.microsoft.com/office/drawing/2014/main" id="{99FBF6C5-2BAD-4377-8A7E-1E562B9674FF}"/>
              </a:ext>
            </a:extLst>
          </p:cNvPr>
          <p:cNvPicPr>
            <a:picLocks noChangeAspect="1"/>
          </p:cNvPicPr>
          <p:nvPr/>
        </p:nvPicPr>
        <p:blipFill>
          <a:blip r:embed="rId3"/>
          <a:stretch>
            <a:fillRect/>
          </a:stretch>
        </p:blipFill>
        <p:spPr>
          <a:xfrm>
            <a:off x="6983120" y="1203081"/>
            <a:ext cx="5061099" cy="3969283"/>
          </a:xfrm>
          <a:prstGeom prst="rect">
            <a:avLst/>
          </a:prstGeom>
        </p:spPr>
      </p:pic>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2133" dirty="0"/>
              <a:t>TCP Communication Process</a:t>
            </a:r>
            <a:br>
              <a:rPr lang="en-US" dirty="0"/>
            </a:br>
            <a:r>
              <a:rPr lang="en-US" dirty="0"/>
              <a:t>TCP Connection Establishment</a:t>
            </a:r>
          </a:p>
        </p:txBody>
      </p:sp>
      <p:sp>
        <p:nvSpPr>
          <p:cNvPr id="2" name="Content Placeholder 1">
            <a:extLst>
              <a:ext uri="{FF2B5EF4-FFF2-40B4-BE49-F238E27FC236}">
                <a16:creationId xmlns:a16="http://schemas.microsoft.com/office/drawing/2014/main" id="{22B4C1BD-6CD9-41BB-9847-E67604393FF9}"/>
              </a:ext>
            </a:extLst>
          </p:cNvPr>
          <p:cNvSpPr>
            <a:spLocks noGrp="1"/>
          </p:cNvSpPr>
          <p:nvPr>
            <p:ph idx="1"/>
          </p:nvPr>
        </p:nvSpPr>
        <p:spPr>
          <a:xfrm>
            <a:off x="192088" y="1305407"/>
            <a:ext cx="5435937" cy="5300277"/>
          </a:xfrm>
        </p:spPr>
        <p:txBody>
          <a:bodyPr/>
          <a:lstStyle/>
          <a:p>
            <a:pPr marL="0" indent="0">
              <a:buNone/>
            </a:pPr>
            <a:r>
              <a:rPr lang="en-US" dirty="0"/>
              <a:t>Step 1: The initiating client requests a client-to-server communication session with the server.</a:t>
            </a:r>
          </a:p>
          <a:p>
            <a:pPr marL="0" indent="0">
              <a:buNone/>
            </a:pPr>
            <a:r>
              <a:rPr lang="en-US" dirty="0"/>
              <a:t>Step 2: The server acknowledges the client-to-server communication session and requests a server-to-client communication session.</a:t>
            </a:r>
          </a:p>
          <a:p>
            <a:pPr marL="0" indent="0">
              <a:buNone/>
            </a:pPr>
            <a:r>
              <a:rPr lang="en-US" dirty="0"/>
              <a:t>Step 3: The initiating client acknowledges the server-to-client communication session.</a:t>
            </a:r>
          </a:p>
        </p:txBody>
      </p:sp>
      <p:pic>
        <p:nvPicPr>
          <p:cNvPr id="6" name="Picture 5">
            <a:extLst>
              <a:ext uri="{FF2B5EF4-FFF2-40B4-BE49-F238E27FC236}">
                <a16:creationId xmlns:a16="http://schemas.microsoft.com/office/drawing/2014/main" id="{C6A9B416-7891-D340-B842-5C2C3A412A09}"/>
              </a:ext>
            </a:extLst>
          </p:cNvPr>
          <p:cNvPicPr>
            <a:picLocks noChangeAspect="1"/>
          </p:cNvPicPr>
          <p:nvPr/>
        </p:nvPicPr>
        <p:blipFill>
          <a:blip r:embed="rId3"/>
          <a:stretch>
            <a:fillRect/>
          </a:stretch>
        </p:blipFill>
        <p:spPr>
          <a:xfrm>
            <a:off x="5853775" y="1691997"/>
            <a:ext cx="5995276" cy="3474007"/>
          </a:xfrm>
          <a:prstGeom prst="rect">
            <a:avLst/>
          </a:prstGeom>
        </p:spPr>
      </p:pic>
    </p:spTree>
    <p:extLst>
      <p:ext uri="{BB962C8B-B14F-4D97-AF65-F5344CB8AC3E}">
        <p14:creationId xmlns:p14="http://schemas.microsoft.com/office/powerpoint/2010/main" val="93514130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TCP Communication Process</a:t>
            </a:r>
            <a:br>
              <a:rPr lang="en-US" dirty="0"/>
            </a:br>
            <a:r>
              <a:rPr lang="en-US" sz="3200" dirty="0"/>
              <a:t>Session Termination</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575962" y="1244159"/>
            <a:ext cx="5520039" cy="4098595"/>
          </a:xfrm>
        </p:spPr>
        <p:txBody>
          <a:bodyPr/>
          <a:lstStyle/>
          <a:p>
            <a:pPr marL="0" indent="0" algn="l"/>
            <a:r>
              <a:rPr lang="en-US" sz="2133" dirty="0">
                <a:solidFill>
                  <a:srgbClr val="000000"/>
                </a:solidFill>
              </a:rPr>
              <a:t>Step 1: When the client has no more data to send in the stream, it sends a segment with the FIN flag set.</a:t>
            </a:r>
          </a:p>
          <a:p>
            <a:pPr marL="0" indent="0" algn="l"/>
            <a:r>
              <a:rPr lang="en-US" sz="2133" dirty="0">
                <a:solidFill>
                  <a:srgbClr val="000000"/>
                </a:solidFill>
              </a:rPr>
              <a:t>Step 2: The server sends an ACK to acknowledge the receipt of the FIN to terminate the session from client to server.</a:t>
            </a:r>
          </a:p>
          <a:p>
            <a:pPr marL="0" indent="0" algn="l"/>
            <a:r>
              <a:rPr lang="en-US" sz="2133" dirty="0">
                <a:solidFill>
                  <a:srgbClr val="000000"/>
                </a:solidFill>
              </a:rPr>
              <a:t>Step 3: The server sends a FIN to the client to terminate the server-to-client session.</a:t>
            </a:r>
          </a:p>
          <a:p>
            <a:pPr marL="0" indent="0" algn="l"/>
            <a:r>
              <a:rPr lang="en-US" sz="2133" dirty="0">
                <a:solidFill>
                  <a:srgbClr val="000000"/>
                </a:solidFill>
              </a:rPr>
              <a:t>Step 4: The client responds with an ACK to acknowledge the FIN from the server.</a:t>
            </a:r>
          </a:p>
        </p:txBody>
      </p:sp>
      <p:pic>
        <p:nvPicPr>
          <p:cNvPr id="6" name="Picture 5">
            <a:extLst>
              <a:ext uri="{FF2B5EF4-FFF2-40B4-BE49-F238E27FC236}">
                <a16:creationId xmlns:a16="http://schemas.microsoft.com/office/drawing/2014/main" id="{488E7229-C633-8549-B035-25AF8DE13930}"/>
              </a:ext>
            </a:extLst>
          </p:cNvPr>
          <p:cNvPicPr>
            <a:picLocks noChangeAspect="1"/>
          </p:cNvPicPr>
          <p:nvPr/>
        </p:nvPicPr>
        <p:blipFill>
          <a:blip r:embed="rId3"/>
          <a:stretch>
            <a:fillRect/>
          </a:stretch>
        </p:blipFill>
        <p:spPr>
          <a:xfrm>
            <a:off x="6096001" y="1515247"/>
            <a:ext cx="5271593" cy="4098595"/>
          </a:xfrm>
          <a:prstGeom prst="rect">
            <a:avLst/>
          </a:prstGeom>
        </p:spPr>
      </p:pic>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2133" dirty="0"/>
              <a:t>TCP Communication Process</a:t>
            </a:r>
            <a:br>
              <a:rPr lang="en-US" dirty="0"/>
            </a:br>
            <a:r>
              <a:rPr lang="en-US" dirty="0"/>
              <a:t>TCP Three-Way Handshake Analysis</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p:txBody>
          <a:bodyPr/>
          <a:lstStyle/>
          <a:p>
            <a:pPr marL="0" indent="0">
              <a:buNone/>
            </a:pPr>
            <a:r>
              <a:rPr lang="en-US" sz="2133" dirty="0"/>
              <a:t>Functions of the Three-Way Handshake:</a:t>
            </a:r>
          </a:p>
          <a:p>
            <a:pPr lvl="1">
              <a:buFont typeface="Arial" panose="020B0604020202020204" pitchFamily="34" charset="0"/>
              <a:buChar char="•"/>
            </a:pPr>
            <a:r>
              <a:rPr lang="en-US" dirty="0"/>
              <a:t>It establishes that the destination device is present on the network.</a:t>
            </a:r>
          </a:p>
          <a:p>
            <a:pPr lvl="1">
              <a:buFont typeface="Arial" panose="020B0604020202020204" pitchFamily="34" charset="0"/>
              <a:buChar char="•"/>
            </a:pPr>
            <a:r>
              <a:rPr lang="en-US" dirty="0"/>
              <a:t>It verifies that the destination device has an active service and is accepting requests on the destination port number that the initiating client intends to use.</a:t>
            </a:r>
          </a:p>
          <a:p>
            <a:pPr lvl="1">
              <a:buFont typeface="Arial" panose="020B0604020202020204" pitchFamily="34" charset="0"/>
              <a:buChar char="•"/>
            </a:pPr>
            <a:r>
              <a:rPr lang="en-US" dirty="0"/>
              <a:t>It informs the destination device that the source client intends to establish a communication session on that port number.</a:t>
            </a:r>
          </a:p>
          <a:p>
            <a:pPr marL="0" indent="0">
              <a:buNone/>
            </a:pPr>
            <a:r>
              <a:rPr lang="en-US" dirty="0"/>
              <a:t>After the communication is completed the sessions are closed, and the connection is terminated. The connection and session mechanisms enable TCP reliability function.</a:t>
            </a:r>
          </a:p>
        </p:txBody>
      </p:sp>
    </p:spTree>
    <p:extLst>
      <p:ext uri="{BB962C8B-B14F-4D97-AF65-F5344CB8AC3E}">
        <p14:creationId xmlns:p14="http://schemas.microsoft.com/office/powerpoint/2010/main" val="11713995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en-US" sz="2133" dirty="0"/>
              <a:t>TCP Communication Process</a:t>
            </a:r>
            <a:br>
              <a:rPr lang="en-US" dirty="0"/>
            </a:br>
            <a:r>
              <a:rPr lang="en-US" dirty="0"/>
              <a:t>TCP Three-Way Handshake Analysis (Cont.)</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a:xfrm>
            <a:off x="192087" y="1065260"/>
            <a:ext cx="5133892" cy="5540425"/>
          </a:xfrm>
        </p:spPr>
        <p:txBody>
          <a:bodyPr/>
          <a:lstStyle/>
          <a:p>
            <a:pPr marL="0" indent="0">
              <a:buNone/>
            </a:pPr>
            <a:r>
              <a:rPr lang="en-US" sz="2133" dirty="0"/>
              <a:t>The six control bit flags are as follows:</a:t>
            </a:r>
          </a:p>
          <a:p>
            <a:pPr lvl="1"/>
            <a:r>
              <a:rPr lang="en-US" sz="2000" b="1" dirty="0"/>
              <a:t>URG</a:t>
            </a:r>
            <a:r>
              <a:rPr lang="en-US" sz="2000" dirty="0"/>
              <a:t> - Urgent pointer field significant</a:t>
            </a:r>
          </a:p>
          <a:p>
            <a:pPr lvl="1"/>
            <a:r>
              <a:rPr lang="en-US" sz="2000" b="1" dirty="0"/>
              <a:t>ACK</a:t>
            </a:r>
            <a:r>
              <a:rPr lang="en-US" sz="2000" dirty="0"/>
              <a:t> - Acknowledgment flag used in connection establishment and session termination</a:t>
            </a:r>
          </a:p>
          <a:p>
            <a:pPr lvl="1"/>
            <a:r>
              <a:rPr lang="en-US" sz="2000" b="1" dirty="0"/>
              <a:t>PSH</a:t>
            </a:r>
            <a:r>
              <a:rPr lang="en-US" sz="2000" dirty="0"/>
              <a:t> - Push function</a:t>
            </a:r>
          </a:p>
          <a:p>
            <a:pPr lvl="1"/>
            <a:r>
              <a:rPr lang="en-US" sz="2000" b="1" dirty="0"/>
              <a:t>RST</a:t>
            </a:r>
            <a:r>
              <a:rPr lang="en-US" sz="2000" dirty="0"/>
              <a:t> - Reset the connection when an error or timeout occurs</a:t>
            </a:r>
          </a:p>
          <a:p>
            <a:pPr lvl="1"/>
            <a:r>
              <a:rPr lang="en-US" sz="2000" b="1" dirty="0"/>
              <a:t>SYN</a:t>
            </a:r>
            <a:r>
              <a:rPr lang="en-US" sz="2000" dirty="0"/>
              <a:t> - Synchronize sequence numbers used in connection establishment</a:t>
            </a:r>
          </a:p>
          <a:p>
            <a:pPr lvl="1"/>
            <a:r>
              <a:rPr lang="en-US" sz="2000" b="1" dirty="0"/>
              <a:t>FIN</a:t>
            </a:r>
            <a:r>
              <a:rPr lang="en-US" sz="2000" dirty="0"/>
              <a:t> - No more data from sender and used in session termination</a:t>
            </a:r>
          </a:p>
          <a:p>
            <a:pPr>
              <a:buFont typeface="Arial" panose="020B0604020202020204" pitchFamily="34" charset="0"/>
              <a:buChar char="•"/>
            </a:pPr>
            <a:endParaRPr lang="en-US" sz="2133" dirty="0"/>
          </a:p>
        </p:txBody>
      </p:sp>
      <p:pic>
        <p:nvPicPr>
          <p:cNvPr id="6" name="Picture 5">
            <a:extLst>
              <a:ext uri="{FF2B5EF4-FFF2-40B4-BE49-F238E27FC236}">
                <a16:creationId xmlns:a16="http://schemas.microsoft.com/office/drawing/2014/main" id="{01616695-A4F8-A34A-B776-EF800675ACCC}"/>
              </a:ext>
            </a:extLst>
          </p:cNvPr>
          <p:cNvPicPr>
            <a:picLocks noChangeAspect="1"/>
          </p:cNvPicPr>
          <p:nvPr/>
        </p:nvPicPr>
        <p:blipFill>
          <a:blip r:embed="rId3"/>
          <a:stretch>
            <a:fillRect/>
          </a:stretch>
        </p:blipFill>
        <p:spPr>
          <a:xfrm>
            <a:off x="5481236" y="1825458"/>
            <a:ext cx="6632337" cy="3207084"/>
          </a:xfrm>
          <a:prstGeom prst="rect">
            <a:avLst/>
          </a:prstGeom>
        </p:spPr>
      </p:pic>
    </p:spTree>
    <p:extLst>
      <p:ext uri="{BB962C8B-B14F-4D97-AF65-F5344CB8AC3E}">
        <p14:creationId xmlns:p14="http://schemas.microsoft.com/office/powerpoint/2010/main" val="91960834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88488" y="2834243"/>
            <a:ext cx="9650120" cy="1694588"/>
          </a:xfrm>
        </p:spPr>
        <p:txBody>
          <a:bodyPr/>
          <a:lstStyle/>
          <a:p>
            <a:r>
              <a:rPr lang="en-US" sz="6133" dirty="0">
                <a:solidFill>
                  <a:schemeClr val="accent5">
                    <a:lumMod val="40000"/>
                    <a:lumOff val="60000"/>
                  </a:schemeClr>
                </a:solidFill>
              </a:rPr>
              <a:t>Module 8: Network Layer</a:t>
            </a:r>
          </a:p>
        </p:txBody>
      </p:sp>
      <p:sp>
        <p:nvSpPr>
          <p:cNvPr id="7" name="Subtitle 6"/>
          <p:cNvSpPr>
            <a:spLocks noGrp="1"/>
          </p:cNvSpPr>
          <p:nvPr>
            <p:ph type="subTitle" idx="1"/>
          </p:nvPr>
        </p:nvSpPr>
        <p:spPr>
          <a:xfrm>
            <a:off x="625996" y="5079368"/>
            <a:ext cx="3158605" cy="1202899"/>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2690139885"/>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55192"/>
            <a:ext cx="12192000" cy="817083"/>
          </a:xfrm>
        </p:spPr>
        <p:txBody>
          <a:bodyPr/>
          <a:lstStyle/>
          <a:p>
            <a:pPr eaLnBrk="1" hangingPunct="1"/>
            <a:r>
              <a:rPr lang="en-US" dirty="0"/>
              <a:t>Module 8: Topics</a:t>
            </a:r>
          </a:p>
        </p:txBody>
      </p:sp>
      <p:sp>
        <p:nvSpPr>
          <p:cNvPr id="6147" name="Rectangle 34"/>
          <p:cNvSpPr>
            <a:spLocks noGrp="1" noChangeArrowheads="1"/>
          </p:cNvSpPr>
          <p:nvPr>
            <p:ph idx="1"/>
          </p:nvPr>
        </p:nvSpPr>
        <p:spPr>
          <a:xfrm>
            <a:off x="132615" y="872275"/>
            <a:ext cx="11692035" cy="375615"/>
          </a:xfrm>
        </p:spPr>
        <p:txBody>
          <a:bodyPr/>
          <a:lstStyle/>
          <a:p>
            <a:pPr marL="0" indent="0">
              <a:spcBef>
                <a:spcPct val="30000"/>
              </a:spcBef>
              <a:buNone/>
            </a:pPr>
            <a:r>
              <a:rPr lang="en-US" dirty="0"/>
              <a:t>What will I learn to do in this module?</a:t>
            </a:r>
            <a:endParaRPr lang="en-US" dirty="0">
              <a:solidFill>
                <a:srgbClr val="00B0F0"/>
              </a:solidFill>
            </a:endParaRPr>
          </a:p>
          <a:p>
            <a:pPr marL="0" indent="0">
              <a:spcBef>
                <a:spcPct val="30000"/>
              </a:spcBef>
              <a:buNone/>
            </a:pPr>
            <a:endParaRPr lang="en-US" dirty="0"/>
          </a:p>
          <a:p>
            <a:pPr marL="119060" indent="0">
              <a:spcBef>
                <a:spcPct val="30000"/>
              </a:spcBef>
              <a:buNone/>
            </a:pPr>
            <a:endParaRPr lang="en-US" dirty="0"/>
          </a:p>
          <a:p>
            <a:pPr marL="119060" indent="0">
              <a:spcBef>
                <a:spcPct val="30000"/>
              </a:spcBef>
              <a:buNone/>
            </a:pPr>
            <a:endParaRPr lang="en-US" dirty="0"/>
          </a:p>
        </p:txBody>
      </p:sp>
      <p:graphicFrame>
        <p:nvGraphicFramePr>
          <p:cNvPr id="3" name="Table 2"/>
          <p:cNvGraphicFramePr>
            <a:graphicFrameLocks noGrp="1"/>
          </p:cNvGraphicFramePr>
          <p:nvPr/>
        </p:nvGraphicFramePr>
        <p:xfrm>
          <a:off x="696683" y="1520044"/>
          <a:ext cx="11131140" cy="4922520"/>
        </p:xfrm>
        <a:graphic>
          <a:graphicData uri="http://schemas.openxmlformats.org/drawingml/2006/table">
            <a:tbl>
              <a:tblPr firstRow="1" firstCol="1" bandRow="1">
                <a:tableStyleId>{5C22544A-7EE6-4342-B048-85BDC9FD1C3A}</a:tableStyleId>
              </a:tblPr>
              <a:tblGrid>
                <a:gridCol w="3620160">
                  <a:extLst>
                    <a:ext uri="{9D8B030D-6E8A-4147-A177-3AD203B41FA5}">
                      <a16:colId xmlns:a16="http://schemas.microsoft.com/office/drawing/2014/main" val="20000"/>
                    </a:ext>
                  </a:extLst>
                </a:gridCol>
                <a:gridCol w="7510980">
                  <a:extLst>
                    <a:ext uri="{9D8B030D-6E8A-4147-A177-3AD203B41FA5}">
                      <a16:colId xmlns:a16="http://schemas.microsoft.com/office/drawing/2014/main" val="20001"/>
                    </a:ext>
                  </a:extLst>
                </a:gridCol>
              </a:tblGrid>
              <a:tr h="501312">
                <a:tc>
                  <a:txBody>
                    <a:bodyPr/>
                    <a:lstStyle/>
                    <a:p>
                      <a:r>
                        <a:rPr lang="en-US" sz="2500" b="1">
                          <a:effectLst/>
                        </a:rPr>
                        <a:t>Topic Title</a:t>
                      </a:r>
                      <a:endParaRPr lang="en-US" sz="2500">
                        <a:effectLst/>
                      </a:endParaRPr>
                    </a:p>
                  </a:txBody>
                  <a:tcPr marL="121920" marR="121920" marT="60960" marB="60960" anchor="ctr"/>
                </a:tc>
                <a:tc>
                  <a:txBody>
                    <a:bodyPr/>
                    <a:lstStyle/>
                    <a:p>
                      <a:r>
                        <a:rPr lang="en-US" sz="2500" b="1"/>
                        <a:t>Topic Objective</a:t>
                      </a:r>
                      <a:endParaRPr lang="en-US" sz="2500"/>
                    </a:p>
                  </a:txBody>
                  <a:tcPr marL="121920" marR="121920" marT="60960" marB="60960" anchor="ctr"/>
                </a:tc>
                <a:extLst>
                  <a:ext uri="{0D108BD9-81ED-4DB2-BD59-A6C34878D82A}">
                    <a16:rowId xmlns:a16="http://schemas.microsoft.com/office/drawing/2014/main" val="10000"/>
                  </a:ext>
                </a:extLst>
              </a:tr>
              <a:tr h="880703">
                <a:tc>
                  <a:txBody>
                    <a:bodyPr/>
                    <a:lstStyle/>
                    <a:p>
                      <a:r>
                        <a:rPr lang="en-US" sz="2500" b="1" dirty="0"/>
                        <a:t>Network Layer Characteristics</a:t>
                      </a:r>
                      <a:endParaRPr lang="en-US" sz="2500" dirty="0"/>
                    </a:p>
                  </a:txBody>
                  <a:tcPr marL="121920" marR="121920" marT="60960" marB="60960" anchor="ctr"/>
                </a:tc>
                <a:tc>
                  <a:txBody>
                    <a:bodyPr/>
                    <a:lstStyle/>
                    <a:p>
                      <a:r>
                        <a:rPr lang="en-US" sz="2500"/>
                        <a:t>Explain how the network layer uses IP protocols for reliable communications.</a:t>
                      </a:r>
                    </a:p>
                  </a:txBody>
                  <a:tcPr marL="121920" marR="121920" marT="60960" marB="60960" anchor="ctr"/>
                </a:tc>
                <a:extLst>
                  <a:ext uri="{0D108BD9-81ED-4DB2-BD59-A6C34878D82A}">
                    <a16:rowId xmlns:a16="http://schemas.microsoft.com/office/drawing/2014/main" val="10001"/>
                  </a:ext>
                </a:extLst>
              </a:tr>
              <a:tr h="880703">
                <a:tc>
                  <a:txBody>
                    <a:bodyPr/>
                    <a:lstStyle/>
                    <a:p>
                      <a:r>
                        <a:rPr lang="en-US" sz="2500" b="1"/>
                        <a:t>IPv4 Packet</a:t>
                      </a:r>
                      <a:endParaRPr lang="en-US" sz="2500"/>
                    </a:p>
                  </a:txBody>
                  <a:tcPr marL="121920" marR="121920" marT="60960" marB="60960" anchor="ctr"/>
                </a:tc>
                <a:tc>
                  <a:txBody>
                    <a:bodyPr/>
                    <a:lstStyle/>
                    <a:p>
                      <a:r>
                        <a:rPr lang="en-US" sz="2500"/>
                        <a:t>Explain the role of the major header fields in the IPv4 packet.</a:t>
                      </a:r>
                    </a:p>
                  </a:txBody>
                  <a:tcPr marL="121920" marR="121920" marT="60960" marB="60960" anchor="ctr"/>
                </a:tc>
                <a:extLst>
                  <a:ext uri="{0D108BD9-81ED-4DB2-BD59-A6C34878D82A}">
                    <a16:rowId xmlns:a16="http://schemas.microsoft.com/office/drawing/2014/main" val="10002"/>
                  </a:ext>
                </a:extLst>
              </a:tr>
              <a:tr h="880703">
                <a:tc>
                  <a:txBody>
                    <a:bodyPr/>
                    <a:lstStyle/>
                    <a:p>
                      <a:r>
                        <a:rPr lang="en-US" sz="2500" b="1"/>
                        <a:t>IPv6 Packet</a:t>
                      </a:r>
                      <a:endParaRPr lang="en-US" sz="2500"/>
                    </a:p>
                  </a:txBody>
                  <a:tcPr marL="121920" marR="121920" marT="60960" marB="60960" anchor="ctr"/>
                </a:tc>
                <a:tc>
                  <a:txBody>
                    <a:bodyPr/>
                    <a:lstStyle/>
                    <a:p>
                      <a:r>
                        <a:rPr lang="en-US" sz="2500"/>
                        <a:t>Explain the role of the major header fields in the IPv6 packet.</a:t>
                      </a:r>
                    </a:p>
                  </a:txBody>
                  <a:tcPr marL="121920" marR="121920" marT="60960" marB="60960" anchor="ctr"/>
                </a:tc>
                <a:extLst>
                  <a:ext uri="{0D108BD9-81ED-4DB2-BD59-A6C34878D82A}">
                    <a16:rowId xmlns:a16="http://schemas.microsoft.com/office/drawing/2014/main" val="10003"/>
                  </a:ext>
                </a:extLst>
              </a:tr>
              <a:tr h="880703">
                <a:tc>
                  <a:txBody>
                    <a:bodyPr/>
                    <a:lstStyle/>
                    <a:p>
                      <a:r>
                        <a:rPr lang="en-US" sz="2500" b="1"/>
                        <a:t>How a Host Routes</a:t>
                      </a:r>
                      <a:endParaRPr lang="en-US" sz="2500"/>
                    </a:p>
                  </a:txBody>
                  <a:tcPr marL="121920" marR="121920" marT="60960" marB="60960" anchor="ctr"/>
                </a:tc>
                <a:tc>
                  <a:txBody>
                    <a:bodyPr/>
                    <a:lstStyle/>
                    <a:p>
                      <a:r>
                        <a:rPr lang="en-US" sz="2500"/>
                        <a:t>Explain how network devices use routing tables to direct packets to a destination network.</a:t>
                      </a:r>
                    </a:p>
                  </a:txBody>
                  <a:tcPr marL="121920" marR="121920" marT="60960" marB="60960" anchor="ctr"/>
                </a:tc>
                <a:extLst>
                  <a:ext uri="{0D108BD9-81ED-4DB2-BD59-A6C34878D82A}">
                    <a16:rowId xmlns:a16="http://schemas.microsoft.com/office/drawing/2014/main" val="10004"/>
                  </a:ext>
                </a:extLst>
              </a:tr>
              <a:tr h="880703">
                <a:tc>
                  <a:txBody>
                    <a:bodyPr/>
                    <a:lstStyle/>
                    <a:p>
                      <a:r>
                        <a:rPr lang="en-US" sz="2500" b="1"/>
                        <a:t>Router Routing Tables</a:t>
                      </a:r>
                      <a:endParaRPr lang="en-US" sz="2500"/>
                    </a:p>
                  </a:txBody>
                  <a:tcPr marL="121920" marR="121920" marT="60960" marB="60960" anchor="ctr"/>
                </a:tc>
                <a:tc>
                  <a:txBody>
                    <a:bodyPr/>
                    <a:lstStyle/>
                    <a:p>
                      <a:r>
                        <a:rPr lang="en-US" sz="2500" dirty="0"/>
                        <a:t>Explain the function of fields in the routing table of a router.</a:t>
                      </a:r>
                    </a:p>
                  </a:txBody>
                  <a:tcPr marL="121920" marR="121920" marT="60960" marB="60960" anchor="ct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146962279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1220546"/>
            <a:ext cx="10130723" cy="2403188"/>
          </a:xfrm>
        </p:spPr>
        <p:txBody>
          <a:bodyPr/>
          <a:lstStyle/>
          <a:p>
            <a:r>
              <a:rPr lang="en-US" dirty="0">
                <a:solidFill>
                  <a:schemeClr val="accent5">
                    <a:lumMod val="40000"/>
                    <a:lumOff val="60000"/>
                  </a:schemeClr>
                </a:solidFill>
              </a:rPr>
              <a:t>8.1 Network Layer Characteristics</a:t>
            </a:r>
          </a:p>
        </p:txBody>
      </p:sp>
    </p:spTree>
    <p:custDataLst>
      <p:tags r:id="rId1"/>
    </p:custDataLst>
    <p:extLst>
      <p:ext uri="{BB962C8B-B14F-4D97-AF65-F5344CB8AC3E}">
        <p14:creationId xmlns:p14="http://schemas.microsoft.com/office/powerpoint/2010/main" val="231160741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The Rules</a:t>
            </a:r>
            <a:br>
              <a:rPr lang="en-US" altLang="en-US" dirty="0"/>
            </a:br>
            <a:r>
              <a:rPr lang="en-US" altLang="en-US" dirty="0"/>
              <a:t>Rule Establishment (Cont.)</a:t>
            </a:r>
          </a:p>
        </p:txBody>
      </p:sp>
      <p:sp>
        <p:nvSpPr>
          <p:cNvPr id="8195" name="Rectangle 6"/>
          <p:cNvSpPr>
            <a:spLocks noGrp="1" noChangeArrowheads="1"/>
          </p:cNvSpPr>
          <p:nvPr>
            <p:ph idx="1"/>
          </p:nvPr>
        </p:nvSpPr>
        <p:spPr>
          <a:xfrm>
            <a:off x="134478" y="1144595"/>
            <a:ext cx="11804381" cy="2436805"/>
          </a:xfrm>
        </p:spPr>
        <p:txBody>
          <a:bodyPr/>
          <a:lstStyle/>
          <a:p>
            <a:pPr marL="0" indent="0">
              <a:buNone/>
            </a:pPr>
            <a:r>
              <a:rPr lang="en-US" sz="2400" dirty="0"/>
              <a:t>Protocols must account for the following requirements:</a:t>
            </a:r>
          </a:p>
          <a:p>
            <a:pPr lvl="1"/>
            <a:r>
              <a:rPr lang="en-US" sz="2400" dirty="0"/>
              <a:t>An identified sender and receiver</a:t>
            </a:r>
          </a:p>
          <a:p>
            <a:pPr lvl="1"/>
            <a:r>
              <a:rPr lang="en-US" sz="2400" dirty="0"/>
              <a:t>Common language and grammar</a:t>
            </a:r>
          </a:p>
          <a:p>
            <a:pPr lvl="1"/>
            <a:r>
              <a:rPr lang="en-US" sz="2400" dirty="0"/>
              <a:t>Speed and timing of delivery</a:t>
            </a:r>
          </a:p>
          <a:p>
            <a:pPr lvl="1"/>
            <a:r>
              <a:rPr lang="en-US" sz="2400" dirty="0"/>
              <a:t>Confirmation or acknowledgment requirements</a:t>
            </a:r>
          </a:p>
          <a:p>
            <a:pPr lvl="1"/>
            <a:endParaRPr lang="en-US" dirty="0"/>
          </a:p>
        </p:txBody>
      </p:sp>
    </p:spTree>
    <p:extLst>
      <p:ext uri="{BB962C8B-B14F-4D97-AF65-F5344CB8AC3E}">
        <p14:creationId xmlns:p14="http://schemas.microsoft.com/office/powerpoint/2010/main" val="1675267657"/>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55191"/>
            <a:ext cx="7026784" cy="1053173"/>
          </a:xfrm>
        </p:spPr>
        <p:txBody>
          <a:bodyPr/>
          <a:lstStyle/>
          <a:p>
            <a:r>
              <a:rPr lang="en-US" altLang="en-US" sz="2133" dirty="0"/>
              <a:t>Network Layer Characteristics</a:t>
            </a:r>
            <a:br>
              <a:rPr lang="en-US" altLang="en-US" dirty="0"/>
            </a:br>
            <a:r>
              <a:rPr lang="en-US" altLang="en-US" dirty="0"/>
              <a:t>The Network Layer</a:t>
            </a:r>
          </a:p>
        </p:txBody>
      </p:sp>
      <p:sp>
        <p:nvSpPr>
          <p:cNvPr id="2" name="Content Placeholder 1"/>
          <p:cNvSpPr>
            <a:spLocks noGrp="1"/>
          </p:cNvSpPr>
          <p:nvPr>
            <p:ph idx="1"/>
          </p:nvPr>
        </p:nvSpPr>
        <p:spPr>
          <a:xfrm>
            <a:off x="158337" y="1112761"/>
            <a:ext cx="6868448" cy="4235988"/>
          </a:xfrm>
        </p:spPr>
        <p:txBody>
          <a:bodyPr/>
          <a:lstStyle/>
          <a:p>
            <a:pPr>
              <a:buFont typeface="Arial" panose="020B0604020202020204" pitchFamily="34" charset="0"/>
              <a:buChar char="•"/>
            </a:pPr>
            <a:r>
              <a:rPr lang="en-US" sz="2133" dirty="0"/>
              <a:t>Provides services to allow end devices to exchange data</a:t>
            </a:r>
          </a:p>
          <a:p>
            <a:pPr>
              <a:buFont typeface="Arial" panose="020B0604020202020204" pitchFamily="34" charset="0"/>
              <a:buChar char="•"/>
            </a:pPr>
            <a:r>
              <a:rPr lang="en-US" sz="2133" dirty="0"/>
              <a:t>IP version 4 (IPv4) and IP version 6 (IPv6) are the principle network layer communication protocols.</a:t>
            </a:r>
          </a:p>
          <a:p>
            <a:pPr>
              <a:buFont typeface="Arial" panose="020B0604020202020204" pitchFamily="34" charset="0"/>
              <a:buChar char="•"/>
            </a:pPr>
            <a:r>
              <a:rPr lang="en-US" sz="2133" dirty="0"/>
              <a:t>The network layer performs four basic operations:</a:t>
            </a:r>
          </a:p>
          <a:p>
            <a:pPr lvl="1">
              <a:buFont typeface="Arial" panose="020B0604020202020204" pitchFamily="34" charset="0"/>
              <a:buChar char="•"/>
            </a:pPr>
            <a:r>
              <a:rPr lang="en-US" sz="2133" dirty="0"/>
              <a:t>Addressing end devices</a:t>
            </a:r>
          </a:p>
          <a:p>
            <a:pPr lvl="1">
              <a:buFont typeface="Arial" panose="020B0604020202020204" pitchFamily="34" charset="0"/>
              <a:buChar char="•"/>
            </a:pPr>
            <a:r>
              <a:rPr lang="en-US" sz="2133" dirty="0"/>
              <a:t>Encapsulation</a:t>
            </a:r>
          </a:p>
          <a:p>
            <a:pPr lvl="1">
              <a:buFont typeface="Arial" panose="020B0604020202020204" pitchFamily="34" charset="0"/>
              <a:buChar char="•"/>
            </a:pPr>
            <a:r>
              <a:rPr lang="en-US" sz="2133" dirty="0"/>
              <a:t>Routing</a:t>
            </a:r>
          </a:p>
          <a:p>
            <a:pPr lvl="1">
              <a:buFont typeface="Arial" panose="020B0604020202020204" pitchFamily="34" charset="0"/>
              <a:buChar char="•"/>
            </a:pPr>
            <a:r>
              <a:rPr lang="en-US" sz="2133" dirty="0"/>
              <a:t>De-encapsulation</a:t>
            </a:r>
          </a:p>
        </p:txBody>
      </p:sp>
      <p:pic>
        <p:nvPicPr>
          <p:cNvPr id="5" name="Picture 4"/>
          <p:cNvPicPr>
            <a:picLocks noChangeAspect="1"/>
          </p:cNvPicPr>
          <p:nvPr/>
        </p:nvPicPr>
        <p:blipFill>
          <a:blip r:embed="rId4"/>
          <a:stretch>
            <a:fillRect/>
          </a:stretch>
        </p:blipFill>
        <p:spPr>
          <a:xfrm>
            <a:off x="7135817" y="133646"/>
            <a:ext cx="4089692" cy="2688689"/>
          </a:xfrm>
          <a:prstGeom prst="rect">
            <a:avLst/>
          </a:prstGeom>
        </p:spPr>
      </p:pic>
      <p:pic>
        <p:nvPicPr>
          <p:cNvPr id="7" name="Picture 6"/>
          <p:cNvPicPr>
            <a:picLocks noChangeAspect="1"/>
          </p:cNvPicPr>
          <p:nvPr/>
        </p:nvPicPr>
        <p:blipFill>
          <a:blip r:embed="rId5"/>
          <a:stretch>
            <a:fillRect/>
          </a:stretch>
        </p:blipFill>
        <p:spPr>
          <a:xfrm>
            <a:off x="7026785" y="3140734"/>
            <a:ext cx="4307759" cy="3277527"/>
          </a:xfrm>
          <a:prstGeom prst="rect">
            <a:avLst/>
          </a:prstGeom>
        </p:spPr>
      </p:pic>
    </p:spTree>
    <p:custDataLst>
      <p:tags r:id="rId1"/>
    </p:custDataLst>
    <p:extLst>
      <p:ext uri="{BB962C8B-B14F-4D97-AF65-F5344CB8AC3E}">
        <p14:creationId xmlns:p14="http://schemas.microsoft.com/office/powerpoint/2010/main" val="299193044"/>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 Layer Characteristics</a:t>
            </a:r>
            <a:br>
              <a:rPr lang="en-US" altLang="en-US" dirty="0"/>
            </a:br>
            <a:r>
              <a:rPr lang="en-US" altLang="en-US" dirty="0"/>
              <a:t>IP Encapsulation</a:t>
            </a:r>
          </a:p>
        </p:txBody>
      </p:sp>
      <p:sp>
        <p:nvSpPr>
          <p:cNvPr id="8195" name="Rectangle 6"/>
          <p:cNvSpPr>
            <a:spLocks noGrp="1" noChangeArrowheads="1"/>
          </p:cNvSpPr>
          <p:nvPr>
            <p:ph idx="1"/>
          </p:nvPr>
        </p:nvSpPr>
        <p:spPr>
          <a:xfrm>
            <a:off x="166146" y="1207932"/>
            <a:ext cx="4933519" cy="5019165"/>
          </a:xfrm>
        </p:spPr>
        <p:txBody>
          <a:bodyPr/>
          <a:lstStyle/>
          <a:p>
            <a:pPr>
              <a:buFont typeface="Arial" panose="020B0604020202020204" pitchFamily="34" charset="0"/>
              <a:buChar char="•"/>
            </a:pPr>
            <a:r>
              <a:rPr lang="en-US" sz="2133" dirty="0"/>
              <a:t>IP encapsulates the transport layer segment.</a:t>
            </a:r>
          </a:p>
          <a:p>
            <a:pPr>
              <a:buFont typeface="Arial" panose="020B0604020202020204" pitchFamily="34" charset="0"/>
              <a:buChar char="•"/>
            </a:pPr>
            <a:r>
              <a:rPr lang="en-US" sz="2133" dirty="0"/>
              <a:t>IP can use either an IPv4 or IPv6 packet and not impact the layer 4 segment.</a:t>
            </a:r>
          </a:p>
          <a:p>
            <a:pPr>
              <a:buFont typeface="Arial" panose="020B0604020202020204" pitchFamily="34" charset="0"/>
              <a:buChar char="•"/>
            </a:pPr>
            <a:r>
              <a:rPr lang="en-US" sz="2133" dirty="0"/>
              <a:t>IP packet will be examined by all layer 3 devices as it traverses the network.</a:t>
            </a:r>
          </a:p>
          <a:p>
            <a:pPr>
              <a:buFont typeface="Arial" panose="020B0604020202020204" pitchFamily="34" charset="0"/>
              <a:buChar char="•"/>
            </a:pPr>
            <a:r>
              <a:rPr lang="en-US" sz="2133" dirty="0"/>
              <a:t>The IP addressing does not change from source to destination.</a:t>
            </a:r>
          </a:p>
          <a:p>
            <a:pPr marL="0" indent="0">
              <a:buNone/>
            </a:pPr>
            <a:r>
              <a:rPr lang="en-US" sz="2133" b="1" dirty="0"/>
              <a:t>Note: </a:t>
            </a:r>
            <a:r>
              <a:rPr lang="en-US" sz="2133" dirty="0"/>
              <a:t>NAT will change addressing, but will be discussed in a later module.</a:t>
            </a:r>
          </a:p>
          <a:p>
            <a:pPr lvl="1"/>
            <a:endParaRPr lang="en-US" dirty="0">
              <a:effectLst/>
            </a:endParaRPr>
          </a:p>
        </p:txBody>
      </p:sp>
      <p:pic>
        <p:nvPicPr>
          <p:cNvPr id="2" name="Picture 1"/>
          <p:cNvPicPr>
            <a:picLocks noChangeAspect="1"/>
          </p:cNvPicPr>
          <p:nvPr/>
        </p:nvPicPr>
        <p:blipFill>
          <a:blip r:embed="rId3"/>
          <a:stretch>
            <a:fillRect/>
          </a:stretch>
        </p:blipFill>
        <p:spPr>
          <a:xfrm>
            <a:off x="5099663" y="1207932"/>
            <a:ext cx="6835879" cy="3875899"/>
          </a:xfrm>
          <a:prstGeom prst="rect">
            <a:avLst/>
          </a:prstGeom>
        </p:spPr>
      </p:pic>
    </p:spTree>
    <p:extLst>
      <p:ext uri="{BB962C8B-B14F-4D97-AF65-F5344CB8AC3E}">
        <p14:creationId xmlns:p14="http://schemas.microsoft.com/office/powerpoint/2010/main" val="1507366325"/>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 Layer Characteristics</a:t>
            </a:r>
            <a:br>
              <a:rPr lang="en-US" altLang="en-US" dirty="0"/>
            </a:br>
            <a:r>
              <a:rPr lang="en-US" altLang="en-US" dirty="0" err="1"/>
              <a:t>Characteristics</a:t>
            </a:r>
            <a:r>
              <a:rPr lang="en-US" altLang="en-US" dirty="0"/>
              <a:t> of IP</a:t>
            </a:r>
          </a:p>
        </p:txBody>
      </p:sp>
      <p:sp>
        <p:nvSpPr>
          <p:cNvPr id="8195" name="Rectangle 6"/>
          <p:cNvSpPr>
            <a:spLocks noGrp="1" noChangeArrowheads="1"/>
          </p:cNvSpPr>
          <p:nvPr>
            <p:ph idx="1"/>
          </p:nvPr>
        </p:nvSpPr>
        <p:spPr>
          <a:xfrm>
            <a:off x="166145" y="1192097"/>
            <a:ext cx="12025855" cy="2596600"/>
          </a:xfrm>
        </p:spPr>
        <p:txBody>
          <a:bodyPr/>
          <a:lstStyle/>
          <a:p>
            <a:pPr marL="0" indent="0">
              <a:buNone/>
            </a:pPr>
            <a:r>
              <a:rPr lang="en-US" sz="2400" dirty="0"/>
              <a:t>IP is meant to have low overhead and may be described as:</a:t>
            </a:r>
          </a:p>
          <a:p>
            <a:pPr lvl="1"/>
            <a:r>
              <a:rPr lang="en-US" sz="2400" dirty="0"/>
              <a:t>Connectionless </a:t>
            </a:r>
          </a:p>
          <a:p>
            <a:pPr lvl="1"/>
            <a:r>
              <a:rPr lang="en-US" sz="2400" dirty="0"/>
              <a:t>Best Effort</a:t>
            </a:r>
          </a:p>
          <a:p>
            <a:pPr lvl="1"/>
            <a:r>
              <a:rPr lang="en-US" sz="2400" dirty="0"/>
              <a:t>Media Independent</a:t>
            </a:r>
          </a:p>
        </p:txBody>
      </p:sp>
    </p:spTree>
    <p:extLst>
      <p:ext uri="{BB962C8B-B14F-4D97-AF65-F5344CB8AC3E}">
        <p14:creationId xmlns:p14="http://schemas.microsoft.com/office/powerpoint/2010/main" val="406656062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 Layer Characteristics</a:t>
            </a:r>
            <a:br>
              <a:rPr lang="en-US" altLang="en-US" dirty="0"/>
            </a:br>
            <a:r>
              <a:rPr lang="en-US" altLang="en-US" dirty="0"/>
              <a:t>Connectionless</a:t>
            </a:r>
          </a:p>
        </p:txBody>
      </p:sp>
      <p:sp>
        <p:nvSpPr>
          <p:cNvPr id="8195" name="Rectangle 6"/>
          <p:cNvSpPr>
            <a:spLocks noGrp="1" noChangeArrowheads="1"/>
          </p:cNvSpPr>
          <p:nvPr>
            <p:ph idx="1"/>
          </p:nvPr>
        </p:nvSpPr>
        <p:spPr>
          <a:xfrm>
            <a:off x="134478" y="1144595"/>
            <a:ext cx="11804381" cy="2813448"/>
          </a:xfrm>
        </p:spPr>
        <p:txBody>
          <a:bodyPr/>
          <a:lstStyle/>
          <a:p>
            <a:pPr marL="0" indent="0">
              <a:buNone/>
            </a:pPr>
            <a:r>
              <a:rPr lang="en-US" sz="2133" dirty="0"/>
              <a:t>IP is Connectionless </a:t>
            </a:r>
          </a:p>
          <a:p>
            <a:pPr>
              <a:buFont typeface="Arial" panose="020B0604020202020204" pitchFamily="34" charset="0"/>
              <a:buChar char="•"/>
            </a:pPr>
            <a:r>
              <a:rPr lang="en-US" sz="2133" dirty="0"/>
              <a:t>IP does not establish a connection with the destination before sending the packet.</a:t>
            </a:r>
          </a:p>
          <a:p>
            <a:pPr>
              <a:buFont typeface="Arial" panose="020B0604020202020204" pitchFamily="34" charset="0"/>
              <a:buChar char="•"/>
            </a:pPr>
            <a:r>
              <a:rPr lang="en-US" sz="2133" dirty="0"/>
              <a:t>There is no control information needed (synchronizations, acknowledgments, etc.).</a:t>
            </a:r>
          </a:p>
          <a:p>
            <a:pPr>
              <a:buFont typeface="Arial" panose="020B0604020202020204" pitchFamily="34" charset="0"/>
              <a:buChar char="•"/>
            </a:pPr>
            <a:r>
              <a:rPr lang="en-US" sz="2133" dirty="0"/>
              <a:t>The destination will receive the packet when it arrives, but no pre-notifications are sent by IP.</a:t>
            </a:r>
          </a:p>
          <a:p>
            <a:pPr>
              <a:buFont typeface="Arial" panose="020B0604020202020204" pitchFamily="34" charset="0"/>
              <a:buChar char="•"/>
            </a:pPr>
            <a:r>
              <a:rPr lang="en-US" sz="2133" dirty="0"/>
              <a:t>If there is a need for connection-oriented traffic, then another protocol will handle this (typically TCP at the transport layer).</a:t>
            </a:r>
          </a:p>
        </p:txBody>
      </p:sp>
      <p:pic>
        <p:nvPicPr>
          <p:cNvPr id="2" name="Picture 1"/>
          <p:cNvPicPr>
            <a:picLocks noChangeAspect="1"/>
          </p:cNvPicPr>
          <p:nvPr/>
        </p:nvPicPr>
        <p:blipFill>
          <a:blip r:embed="rId3"/>
          <a:stretch>
            <a:fillRect/>
          </a:stretch>
        </p:blipFill>
        <p:spPr>
          <a:xfrm>
            <a:off x="2173098" y="4037379"/>
            <a:ext cx="7845804" cy="2308791"/>
          </a:xfrm>
          <a:prstGeom prst="rect">
            <a:avLst/>
          </a:prstGeom>
        </p:spPr>
      </p:pic>
    </p:spTree>
    <p:extLst>
      <p:ext uri="{BB962C8B-B14F-4D97-AF65-F5344CB8AC3E}">
        <p14:creationId xmlns:p14="http://schemas.microsoft.com/office/powerpoint/2010/main" val="4263878070"/>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 Layer Characteristics</a:t>
            </a:r>
            <a:br>
              <a:rPr lang="en-US" altLang="en-US" dirty="0"/>
            </a:br>
            <a:r>
              <a:rPr lang="en-US" altLang="en-US" dirty="0"/>
              <a:t>Best Effort</a:t>
            </a:r>
          </a:p>
        </p:txBody>
      </p:sp>
      <p:sp>
        <p:nvSpPr>
          <p:cNvPr id="8195" name="Rectangle 6"/>
          <p:cNvSpPr>
            <a:spLocks noGrp="1" noChangeArrowheads="1"/>
          </p:cNvSpPr>
          <p:nvPr>
            <p:ph idx="1"/>
          </p:nvPr>
        </p:nvSpPr>
        <p:spPr>
          <a:xfrm>
            <a:off x="134477" y="1144595"/>
            <a:ext cx="5030736" cy="3799552"/>
          </a:xfrm>
        </p:spPr>
        <p:txBody>
          <a:bodyPr/>
          <a:lstStyle/>
          <a:p>
            <a:pPr marL="0" indent="0">
              <a:buNone/>
            </a:pPr>
            <a:r>
              <a:rPr lang="en-US" sz="2133" dirty="0"/>
              <a:t>IP is Best Effort</a:t>
            </a:r>
          </a:p>
          <a:p>
            <a:pPr>
              <a:buFont typeface="Arial" panose="020B0604020202020204" pitchFamily="34" charset="0"/>
              <a:buChar char="•"/>
            </a:pPr>
            <a:r>
              <a:rPr lang="en-US" sz="2133" dirty="0"/>
              <a:t>IP will not guarantee delivery of the packet.</a:t>
            </a:r>
          </a:p>
          <a:p>
            <a:pPr>
              <a:buFont typeface="Arial" panose="020B0604020202020204" pitchFamily="34" charset="0"/>
              <a:buChar char="•"/>
            </a:pPr>
            <a:r>
              <a:rPr lang="en-US" sz="2133" dirty="0"/>
              <a:t>IP has reduced overhead since there is no mechanism to resend data that is not received.</a:t>
            </a:r>
          </a:p>
          <a:p>
            <a:pPr>
              <a:buFont typeface="Arial" panose="020B0604020202020204" pitchFamily="34" charset="0"/>
              <a:buChar char="•"/>
            </a:pPr>
            <a:r>
              <a:rPr lang="en-US" sz="2133" dirty="0"/>
              <a:t>IP does not expect acknowledgments.</a:t>
            </a:r>
          </a:p>
          <a:p>
            <a:pPr>
              <a:buFont typeface="Arial" panose="020B0604020202020204" pitchFamily="34" charset="0"/>
              <a:buChar char="•"/>
            </a:pPr>
            <a:r>
              <a:rPr lang="en-US" sz="2133" dirty="0"/>
              <a:t>IP does not know if the other device is operational or if it received the packet.</a:t>
            </a:r>
          </a:p>
        </p:txBody>
      </p:sp>
      <p:pic>
        <p:nvPicPr>
          <p:cNvPr id="2" name="Picture 1"/>
          <p:cNvPicPr>
            <a:picLocks noChangeAspect="1"/>
          </p:cNvPicPr>
          <p:nvPr/>
        </p:nvPicPr>
        <p:blipFill>
          <a:blip r:embed="rId3"/>
          <a:stretch>
            <a:fillRect/>
          </a:stretch>
        </p:blipFill>
        <p:spPr>
          <a:xfrm>
            <a:off x="5307338" y="1144595"/>
            <a:ext cx="6442005" cy="3799552"/>
          </a:xfrm>
          <a:prstGeom prst="rect">
            <a:avLst/>
          </a:prstGeom>
        </p:spPr>
      </p:pic>
    </p:spTree>
    <p:extLst>
      <p:ext uri="{BB962C8B-B14F-4D97-AF65-F5344CB8AC3E}">
        <p14:creationId xmlns:p14="http://schemas.microsoft.com/office/powerpoint/2010/main" val="4078346101"/>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 Layer Characteristics</a:t>
            </a:r>
            <a:br>
              <a:rPr lang="en-US" altLang="en-US" dirty="0"/>
            </a:br>
            <a:r>
              <a:rPr lang="en-US" altLang="en-US" dirty="0"/>
              <a:t>Media Independent</a:t>
            </a:r>
          </a:p>
        </p:txBody>
      </p:sp>
      <p:sp>
        <p:nvSpPr>
          <p:cNvPr id="8195" name="Rectangle 6"/>
          <p:cNvSpPr>
            <a:spLocks noGrp="1" noChangeArrowheads="1"/>
          </p:cNvSpPr>
          <p:nvPr>
            <p:ph idx="1"/>
          </p:nvPr>
        </p:nvSpPr>
        <p:spPr>
          <a:xfrm>
            <a:off x="134478" y="1065260"/>
            <a:ext cx="5371585" cy="5135619"/>
          </a:xfrm>
        </p:spPr>
        <p:txBody>
          <a:bodyPr/>
          <a:lstStyle/>
          <a:p>
            <a:pPr marL="0" indent="0">
              <a:buNone/>
            </a:pPr>
            <a:r>
              <a:rPr lang="en-US" dirty="0"/>
              <a:t>IP is unreliable:  </a:t>
            </a:r>
          </a:p>
          <a:p>
            <a:pPr lvl="1"/>
            <a:r>
              <a:rPr lang="en-US" sz="2000" dirty="0"/>
              <a:t>It cannot manage or fix undelivered or corrupt packets.</a:t>
            </a:r>
          </a:p>
          <a:p>
            <a:pPr lvl="1"/>
            <a:r>
              <a:rPr lang="en-US" sz="2000" dirty="0"/>
              <a:t>IP cannot retransmit after an error.</a:t>
            </a:r>
          </a:p>
          <a:p>
            <a:pPr lvl="1"/>
            <a:r>
              <a:rPr lang="en-US" sz="2000" dirty="0"/>
              <a:t>IP cannot realign out of sequence packets.</a:t>
            </a:r>
          </a:p>
          <a:p>
            <a:pPr lvl="1"/>
            <a:r>
              <a:rPr lang="en-US" sz="2000" dirty="0"/>
              <a:t>IP must rely on other protocols for these functions.</a:t>
            </a:r>
          </a:p>
          <a:p>
            <a:pPr marL="0" indent="0">
              <a:buNone/>
            </a:pPr>
            <a:r>
              <a:rPr lang="en-US" dirty="0"/>
              <a:t>IP is media Independent:</a:t>
            </a:r>
          </a:p>
          <a:p>
            <a:pPr lvl="1"/>
            <a:r>
              <a:rPr lang="en-US" sz="2000" dirty="0"/>
              <a:t>IP does not concern itself with the type of frame required at the data link layer or the media type at the physical layer.</a:t>
            </a:r>
          </a:p>
          <a:p>
            <a:pPr lvl="1"/>
            <a:r>
              <a:rPr lang="en-US" sz="2000" dirty="0"/>
              <a:t>IP can be sent over any media type: copper, fiber, or wireless.</a:t>
            </a:r>
          </a:p>
        </p:txBody>
      </p:sp>
      <p:pic>
        <p:nvPicPr>
          <p:cNvPr id="2" name="Picture 1"/>
          <p:cNvPicPr>
            <a:picLocks noChangeAspect="1"/>
          </p:cNvPicPr>
          <p:nvPr/>
        </p:nvPicPr>
        <p:blipFill>
          <a:blip r:embed="rId3"/>
          <a:stretch>
            <a:fillRect/>
          </a:stretch>
        </p:blipFill>
        <p:spPr>
          <a:xfrm>
            <a:off x="5689599" y="1472051"/>
            <a:ext cx="6365356" cy="4235624"/>
          </a:xfrm>
          <a:prstGeom prst="rect">
            <a:avLst/>
          </a:prstGeom>
        </p:spPr>
      </p:pic>
    </p:spTree>
    <p:extLst>
      <p:ext uri="{BB962C8B-B14F-4D97-AF65-F5344CB8AC3E}">
        <p14:creationId xmlns:p14="http://schemas.microsoft.com/office/powerpoint/2010/main" val="2957934362"/>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 Layer Characteristics</a:t>
            </a:r>
            <a:br>
              <a:rPr lang="en-US" altLang="en-US" dirty="0"/>
            </a:br>
            <a:r>
              <a:rPr lang="en-US" altLang="en-US" dirty="0"/>
              <a:t>Media Independent (Contd.)</a:t>
            </a:r>
          </a:p>
        </p:txBody>
      </p:sp>
      <p:sp>
        <p:nvSpPr>
          <p:cNvPr id="8195" name="Rectangle 6"/>
          <p:cNvSpPr>
            <a:spLocks noGrp="1" noChangeArrowheads="1"/>
          </p:cNvSpPr>
          <p:nvPr>
            <p:ph idx="1"/>
          </p:nvPr>
        </p:nvSpPr>
        <p:spPr>
          <a:xfrm>
            <a:off x="134478" y="1144594"/>
            <a:ext cx="5371585" cy="5056284"/>
          </a:xfrm>
        </p:spPr>
        <p:txBody>
          <a:bodyPr/>
          <a:lstStyle/>
          <a:p>
            <a:pPr marL="0" indent="0">
              <a:buNone/>
            </a:pPr>
            <a:r>
              <a:rPr lang="en-US" sz="2133" dirty="0"/>
              <a:t>The network layer will establish the Maximum Transmission Unit (MTU).</a:t>
            </a:r>
          </a:p>
          <a:p>
            <a:pPr lvl="1"/>
            <a:r>
              <a:rPr lang="en-US" sz="2133" dirty="0"/>
              <a:t>Network layer receives this from control information sent by the data link layer.</a:t>
            </a:r>
          </a:p>
          <a:p>
            <a:pPr lvl="1"/>
            <a:r>
              <a:rPr lang="en-US" sz="2133" dirty="0"/>
              <a:t>The network then establishes the MTU size.</a:t>
            </a:r>
          </a:p>
          <a:p>
            <a:pPr marL="0" indent="0">
              <a:buNone/>
            </a:pPr>
            <a:r>
              <a:rPr lang="en-US" sz="2133" dirty="0"/>
              <a:t>Fragmentation is when Layer 3 splits the IPv4 packet into smaller units.</a:t>
            </a:r>
          </a:p>
          <a:p>
            <a:pPr lvl="1"/>
            <a:r>
              <a:rPr lang="en-US" sz="2133" dirty="0"/>
              <a:t>Fragmenting causes latency.</a:t>
            </a:r>
          </a:p>
          <a:p>
            <a:pPr lvl="1"/>
            <a:r>
              <a:rPr lang="en-US" sz="2133" dirty="0"/>
              <a:t>IPv6 does not fragment packets.</a:t>
            </a:r>
          </a:p>
          <a:p>
            <a:pPr lvl="1"/>
            <a:r>
              <a:rPr lang="en-US" sz="2133" dirty="0"/>
              <a:t>Example: Router goes from Ethernet to a slow WAN with a smaller MTU</a:t>
            </a:r>
          </a:p>
          <a:p>
            <a:pPr lvl="1"/>
            <a:endParaRPr lang="en-US" dirty="0"/>
          </a:p>
        </p:txBody>
      </p:sp>
      <p:pic>
        <p:nvPicPr>
          <p:cNvPr id="2" name="Picture 1"/>
          <p:cNvPicPr>
            <a:picLocks noChangeAspect="1"/>
          </p:cNvPicPr>
          <p:nvPr/>
        </p:nvPicPr>
        <p:blipFill>
          <a:blip r:embed="rId3"/>
          <a:stretch>
            <a:fillRect/>
          </a:stretch>
        </p:blipFill>
        <p:spPr>
          <a:xfrm>
            <a:off x="5689599" y="1472051"/>
            <a:ext cx="6365356" cy="4235624"/>
          </a:xfrm>
          <a:prstGeom prst="rect">
            <a:avLst/>
          </a:prstGeom>
        </p:spPr>
      </p:pic>
    </p:spTree>
    <p:extLst>
      <p:ext uri="{BB962C8B-B14F-4D97-AF65-F5344CB8AC3E}">
        <p14:creationId xmlns:p14="http://schemas.microsoft.com/office/powerpoint/2010/main" val="1189308752"/>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1220546"/>
            <a:ext cx="10130723" cy="2403188"/>
          </a:xfrm>
        </p:spPr>
        <p:txBody>
          <a:bodyPr/>
          <a:lstStyle/>
          <a:p>
            <a:r>
              <a:rPr lang="en-US" dirty="0">
                <a:solidFill>
                  <a:schemeClr val="accent5">
                    <a:lumMod val="40000"/>
                    <a:lumOff val="60000"/>
                  </a:schemeClr>
                </a:solidFill>
              </a:rPr>
              <a:t>8.2 IPv4 Packet</a:t>
            </a:r>
          </a:p>
        </p:txBody>
      </p:sp>
    </p:spTree>
    <p:custDataLst>
      <p:tags r:id="rId1"/>
    </p:custDataLst>
    <p:extLst>
      <p:ext uri="{BB962C8B-B14F-4D97-AF65-F5344CB8AC3E}">
        <p14:creationId xmlns:p14="http://schemas.microsoft.com/office/powerpoint/2010/main" val="3622606575"/>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IPv4 Packet</a:t>
            </a:r>
            <a:br>
              <a:rPr lang="en-US" altLang="en-US" dirty="0"/>
            </a:br>
            <a:r>
              <a:rPr lang="en-US" altLang="en-US" dirty="0"/>
              <a:t>IPv4 Packet Header</a:t>
            </a:r>
          </a:p>
        </p:txBody>
      </p:sp>
      <p:sp>
        <p:nvSpPr>
          <p:cNvPr id="8195" name="Rectangle 6"/>
          <p:cNvSpPr>
            <a:spLocks noGrp="1" noChangeArrowheads="1"/>
          </p:cNvSpPr>
          <p:nvPr>
            <p:ph idx="1"/>
          </p:nvPr>
        </p:nvSpPr>
        <p:spPr>
          <a:xfrm>
            <a:off x="328990" y="1065262"/>
            <a:ext cx="10912033" cy="4663045"/>
          </a:xfrm>
        </p:spPr>
        <p:txBody>
          <a:bodyPr/>
          <a:lstStyle/>
          <a:p>
            <a:pPr marL="0" indent="0">
              <a:buNone/>
            </a:pPr>
            <a:r>
              <a:rPr lang="en-US" altLang="en-US" sz="2133" dirty="0"/>
              <a:t>IPv4 is the primary communication protocol for the network layer.</a:t>
            </a:r>
          </a:p>
          <a:p>
            <a:pPr marL="0" indent="0">
              <a:buNone/>
            </a:pPr>
            <a:r>
              <a:rPr lang="en-US" altLang="en-US" sz="2133" dirty="0"/>
              <a:t>The network header has many purposes:</a:t>
            </a:r>
          </a:p>
          <a:p>
            <a:pPr lvl="1"/>
            <a:r>
              <a:rPr lang="en-US" altLang="en-US" sz="2133" dirty="0"/>
              <a:t>It ensures the packet is sent in the correct direction (to the destination).</a:t>
            </a:r>
          </a:p>
          <a:p>
            <a:pPr lvl="1"/>
            <a:r>
              <a:rPr lang="en-US" altLang="en-US" sz="2133" dirty="0"/>
              <a:t>It contains information for network layer processing in various fields.</a:t>
            </a:r>
          </a:p>
          <a:p>
            <a:pPr lvl="1"/>
            <a:r>
              <a:rPr lang="en-US" altLang="en-US" sz="2133" dirty="0"/>
              <a:t>The information in the header is used by all layer 3 devices that handle the packet</a:t>
            </a:r>
          </a:p>
          <a:p>
            <a:pPr lvl="1"/>
            <a:endParaRPr lang="en-US" altLang="en-US" sz="2133" dirty="0"/>
          </a:p>
          <a:p>
            <a:pPr marL="0" indent="0">
              <a:buNone/>
            </a:pPr>
            <a:r>
              <a:rPr lang="en-US" altLang="ja-JP" sz="2133" dirty="0"/>
              <a:t> </a:t>
            </a:r>
          </a:p>
        </p:txBody>
      </p:sp>
    </p:spTree>
    <p:custDataLst>
      <p:tags r:id="rId1"/>
    </p:custDataLst>
    <p:extLst>
      <p:ext uri="{BB962C8B-B14F-4D97-AF65-F5344CB8AC3E}">
        <p14:creationId xmlns:p14="http://schemas.microsoft.com/office/powerpoint/2010/main" val="1701166578"/>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
            <a:ext cx="12191999" cy="975360"/>
          </a:xfrm>
        </p:spPr>
        <p:txBody>
          <a:bodyPr/>
          <a:lstStyle/>
          <a:p>
            <a:r>
              <a:rPr lang="en-US" altLang="en-US" sz="2133" dirty="0"/>
              <a:t>IPv4 Packet</a:t>
            </a:r>
            <a:br>
              <a:rPr lang="en-US" altLang="en-US" dirty="0"/>
            </a:br>
            <a:r>
              <a:rPr lang="en-US" altLang="en-US" dirty="0"/>
              <a:t>IPv4 Packet Header Fields</a:t>
            </a:r>
          </a:p>
        </p:txBody>
      </p:sp>
      <p:sp>
        <p:nvSpPr>
          <p:cNvPr id="8195" name="Rectangle 6"/>
          <p:cNvSpPr>
            <a:spLocks noGrp="1" noChangeArrowheads="1"/>
          </p:cNvSpPr>
          <p:nvPr>
            <p:ph idx="1"/>
          </p:nvPr>
        </p:nvSpPr>
        <p:spPr>
          <a:xfrm>
            <a:off x="146304" y="1056448"/>
            <a:ext cx="6254496" cy="3844737"/>
          </a:xfrm>
        </p:spPr>
        <p:txBody>
          <a:bodyPr/>
          <a:lstStyle/>
          <a:p>
            <a:pPr marL="0" indent="0">
              <a:buNone/>
            </a:pPr>
            <a:r>
              <a:rPr lang="en-US" altLang="ja-JP" sz="2133" dirty="0"/>
              <a:t>The IPv4 network header characteristics:</a:t>
            </a:r>
          </a:p>
          <a:p>
            <a:pPr lvl="1"/>
            <a:r>
              <a:rPr lang="en-US" altLang="ja-JP" sz="2133" dirty="0"/>
              <a:t>It is in binary.</a:t>
            </a:r>
          </a:p>
          <a:p>
            <a:pPr lvl="1"/>
            <a:r>
              <a:rPr lang="en-US" altLang="ja-JP" sz="2133" dirty="0"/>
              <a:t>Contains several fields of information</a:t>
            </a:r>
          </a:p>
          <a:p>
            <a:pPr lvl="1"/>
            <a:r>
              <a:rPr lang="en-US" altLang="ja-JP" sz="2133" dirty="0"/>
              <a:t>Diagram is read from left to right, 4 bytes per line</a:t>
            </a:r>
          </a:p>
          <a:p>
            <a:pPr lvl="1"/>
            <a:r>
              <a:rPr lang="en-US" altLang="ja-JP" sz="2133" dirty="0"/>
              <a:t>The two most important fields are the source and destination.</a:t>
            </a:r>
          </a:p>
          <a:p>
            <a:pPr marL="0" indent="0">
              <a:buNone/>
            </a:pPr>
            <a:endParaRPr lang="en-US" altLang="ja-JP" sz="2133" dirty="0"/>
          </a:p>
          <a:p>
            <a:pPr marL="0" indent="0">
              <a:buNone/>
            </a:pPr>
            <a:r>
              <a:rPr lang="en-US" altLang="ja-JP" sz="2133" dirty="0"/>
              <a:t>Protocols may have may have one or more functions.</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417" y="1121664"/>
            <a:ext cx="5669280" cy="544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51362241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The Rules</a:t>
            </a:r>
            <a:br>
              <a:rPr lang="en-US" altLang="en-US" dirty="0"/>
            </a:br>
            <a:r>
              <a:rPr lang="en-US" altLang="en-US" dirty="0"/>
              <a:t>Network Protocol Requirements</a:t>
            </a:r>
          </a:p>
        </p:txBody>
      </p:sp>
      <p:sp>
        <p:nvSpPr>
          <p:cNvPr id="8195" name="Rectangle 6"/>
          <p:cNvSpPr>
            <a:spLocks noGrp="1" noChangeArrowheads="1"/>
          </p:cNvSpPr>
          <p:nvPr>
            <p:ph idx="1"/>
          </p:nvPr>
        </p:nvSpPr>
        <p:spPr>
          <a:xfrm>
            <a:off x="134478" y="1144594"/>
            <a:ext cx="11804381" cy="4080548"/>
          </a:xfrm>
        </p:spPr>
        <p:txBody>
          <a:bodyPr/>
          <a:lstStyle/>
          <a:p>
            <a:pPr marL="0" indent="0">
              <a:buNone/>
            </a:pPr>
            <a:r>
              <a:rPr lang="en-US" sz="2400" dirty="0"/>
              <a:t>Common computer protocols must be in agreement and include the following requirements: </a:t>
            </a:r>
          </a:p>
          <a:p>
            <a:pPr lvl="1"/>
            <a:r>
              <a:rPr lang="en-US" sz="2400" dirty="0"/>
              <a:t>Message encoding</a:t>
            </a:r>
          </a:p>
          <a:p>
            <a:pPr lvl="1"/>
            <a:r>
              <a:rPr lang="en-US" sz="2400" dirty="0"/>
              <a:t>Message formatting and encapsulation</a:t>
            </a:r>
          </a:p>
          <a:p>
            <a:pPr lvl="1"/>
            <a:r>
              <a:rPr lang="en-US" sz="2400" dirty="0"/>
              <a:t>Message size</a:t>
            </a:r>
          </a:p>
          <a:p>
            <a:pPr lvl="1"/>
            <a:r>
              <a:rPr lang="en-US" sz="2400" dirty="0"/>
              <a:t>Message timing</a:t>
            </a:r>
          </a:p>
          <a:p>
            <a:pPr lvl="1"/>
            <a:r>
              <a:rPr lang="en-US" sz="2400" dirty="0"/>
              <a:t>Message delivery options</a:t>
            </a:r>
          </a:p>
          <a:p>
            <a:pPr lvl="1"/>
            <a:endParaRPr lang="en-US" dirty="0"/>
          </a:p>
        </p:txBody>
      </p:sp>
    </p:spTree>
    <p:extLst>
      <p:ext uri="{BB962C8B-B14F-4D97-AF65-F5344CB8AC3E}">
        <p14:creationId xmlns:p14="http://schemas.microsoft.com/office/powerpoint/2010/main" val="2179615737"/>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
            <a:ext cx="12191999" cy="975360"/>
          </a:xfrm>
        </p:spPr>
        <p:txBody>
          <a:bodyPr/>
          <a:lstStyle/>
          <a:p>
            <a:r>
              <a:rPr lang="en-US" altLang="en-US" sz="2133" dirty="0"/>
              <a:t>IPv4 Packet</a:t>
            </a:r>
            <a:br>
              <a:rPr lang="en-US" altLang="en-US" dirty="0"/>
            </a:br>
            <a:r>
              <a:rPr lang="en-US" altLang="en-US" dirty="0"/>
              <a:t>IPv4 Packet Header Fields</a:t>
            </a:r>
          </a:p>
        </p:txBody>
      </p:sp>
      <p:sp>
        <p:nvSpPr>
          <p:cNvPr id="8195" name="Rectangle 6"/>
          <p:cNvSpPr>
            <a:spLocks noGrp="1" noChangeArrowheads="1"/>
          </p:cNvSpPr>
          <p:nvPr>
            <p:ph idx="1"/>
          </p:nvPr>
        </p:nvSpPr>
        <p:spPr>
          <a:xfrm>
            <a:off x="207264" y="1056448"/>
            <a:ext cx="11631168" cy="723585"/>
          </a:xfrm>
        </p:spPr>
        <p:txBody>
          <a:bodyPr/>
          <a:lstStyle/>
          <a:p>
            <a:pPr marL="0" indent="0">
              <a:buNone/>
            </a:pPr>
            <a:r>
              <a:rPr lang="en-US" altLang="ja-JP" sz="2133" dirty="0"/>
              <a:t>Significant fields in the IPv4 header:</a:t>
            </a:r>
            <a:endParaRPr lang="en-US" altLang="ja-JP" dirty="0"/>
          </a:p>
        </p:txBody>
      </p:sp>
      <p:graphicFrame>
        <p:nvGraphicFramePr>
          <p:cNvPr id="2" name="Table 1"/>
          <p:cNvGraphicFramePr>
            <a:graphicFrameLocks noGrp="1"/>
          </p:cNvGraphicFramePr>
          <p:nvPr>
            <p:extLst>
              <p:ext uri="{D42A27DB-BD31-4B8C-83A1-F6EECF244321}">
                <p14:modId xmlns:p14="http://schemas.microsoft.com/office/powerpoint/2010/main" val="1151482521"/>
              </p:ext>
            </p:extLst>
          </p:nvPr>
        </p:nvGraphicFramePr>
        <p:xfrm>
          <a:off x="219456" y="1889760"/>
          <a:ext cx="11667744" cy="4873180"/>
        </p:xfrm>
        <a:graphic>
          <a:graphicData uri="http://schemas.openxmlformats.org/drawingml/2006/table">
            <a:tbl>
              <a:tblPr firstRow="1" bandRow="1">
                <a:tableStyleId>{5C22544A-7EE6-4342-B048-85BDC9FD1C3A}</a:tableStyleId>
              </a:tblPr>
              <a:tblGrid>
                <a:gridCol w="3145536">
                  <a:extLst>
                    <a:ext uri="{9D8B030D-6E8A-4147-A177-3AD203B41FA5}">
                      <a16:colId xmlns:a16="http://schemas.microsoft.com/office/drawing/2014/main" val="20000"/>
                    </a:ext>
                  </a:extLst>
                </a:gridCol>
                <a:gridCol w="8522208">
                  <a:extLst>
                    <a:ext uri="{9D8B030D-6E8A-4147-A177-3AD203B41FA5}">
                      <a16:colId xmlns:a16="http://schemas.microsoft.com/office/drawing/2014/main" val="20001"/>
                    </a:ext>
                  </a:extLst>
                </a:gridCol>
              </a:tblGrid>
              <a:tr h="441799">
                <a:tc>
                  <a:txBody>
                    <a:bodyPr/>
                    <a:lstStyle/>
                    <a:p>
                      <a:r>
                        <a:rPr lang="en-US" sz="2000" dirty="0"/>
                        <a:t>Function</a:t>
                      </a:r>
                    </a:p>
                  </a:txBody>
                  <a:tcPr marL="121920" marR="121920" marT="60960" marB="60960"/>
                </a:tc>
                <a:tc>
                  <a:txBody>
                    <a:bodyPr/>
                    <a:lstStyle/>
                    <a:p>
                      <a:r>
                        <a:rPr lang="en-US" sz="2000" dirty="0"/>
                        <a:t>Description</a:t>
                      </a:r>
                    </a:p>
                  </a:txBody>
                  <a:tcPr marL="121920" marR="121920" marT="60960" marB="60960"/>
                </a:tc>
                <a:extLst>
                  <a:ext uri="{0D108BD9-81ED-4DB2-BD59-A6C34878D82A}">
                    <a16:rowId xmlns:a16="http://schemas.microsoft.com/office/drawing/2014/main" val="10000"/>
                  </a:ext>
                </a:extLst>
              </a:tr>
              <a:tr h="441799">
                <a:tc>
                  <a:txBody>
                    <a:bodyPr/>
                    <a:lstStyle/>
                    <a:p>
                      <a:r>
                        <a:rPr lang="en-US" sz="2000" b="1" dirty="0"/>
                        <a:t>Version</a:t>
                      </a:r>
                      <a:endParaRPr lang="en-US" sz="2000" dirty="0"/>
                    </a:p>
                  </a:txBody>
                  <a:tcPr marL="121920" marR="121920" marT="60960" marB="60960"/>
                </a:tc>
                <a:tc>
                  <a:txBody>
                    <a:bodyPr/>
                    <a:lstStyle/>
                    <a:p>
                      <a:r>
                        <a:rPr lang="en-US" sz="2000" dirty="0"/>
                        <a:t>This</a:t>
                      </a:r>
                      <a:r>
                        <a:rPr lang="en-US" sz="2000" baseline="0" dirty="0"/>
                        <a:t> will be for v4, as opposed to v6, a 4 bit field= 0100  </a:t>
                      </a:r>
                      <a:endParaRPr lang="en-US" sz="2000" dirty="0"/>
                    </a:p>
                  </a:txBody>
                  <a:tcPr marL="121920" marR="121920" marT="60960" marB="60960"/>
                </a:tc>
                <a:extLst>
                  <a:ext uri="{0D108BD9-81ED-4DB2-BD59-A6C34878D82A}">
                    <a16:rowId xmlns:a16="http://schemas.microsoft.com/office/drawing/2014/main" val="10001"/>
                  </a:ext>
                </a:extLst>
              </a:tr>
              <a:tr h="776496">
                <a:tc>
                  <a:txBody>
                    <a:bodyPr/>
                    <a:lstStyle/>
                    <a:p>
                      <a:r>
                        <a:rPr lang="en-US" sz="2000" b="1" dirty="0"/>
                        <a:t>Differentiated Services</a:t>
                      </a:r>
                      <a:endParaRPr lang="en-US" sz="2000" dirty="0"/>
                    </a:p>
                  </a:txBody>
                  <a:tcPr marL="121920" marR="121920" marT="60960" marB="60960"/>
                </a:tc>
                <a:tc>
                  <a:txBody>
                    <a:bodyPr/>
                    <a:lstStyle/>
                    <a:p>
                      <a:r>
                        <a:rPr lang="en-US" sz="2000" dirty="0"/>
                        <a:t>Used for </a:t>
                      </a:r>
                      <a:r>
                        <a:rPr lang="en-US" sz="2000" dirty="0" err="1"/>
                        <a:t>QoS</a:t>
                      </a:r>
                      <a:r>
                        <a:rPr lang="en-US" sz="2000" baseline="0" dirty="0"/>
                        <a:t>: </a:t>
                      </a:r>
                      <a:r>
                        <a:rPr lang="en-US" sz="2000" baseline="0" dirty="0" err="1"/>
                        <a:t>DiffServ</a:t>
                      </a:r>
                      <a:r>
                        <a:rPr lang="en-US" sz="2000" baseline="0" dirty="0"/>
                        <a:t> – DS field or the older </a:t>
                      </a:r>
                      <a:r>
                        <a:rPr lang="en-US" sz="2000" baseline="0" dirty="0" err="1"/>
                        <a:t>IntServ</a:t>
                      </a:r>
                      <a:r>
                        <a:rPr lang="en-US" sz="2000" baseline="0" dirty="0"/>
                        <a:t> – </a:t>
                      </a:r>
                      <a:r>
                        <a:rPr lang="en-US" sz="2000" baseline="0" dirty="0" err="1"/>
                        <a:t>ToS</a:t>
                      </a:r>
                      <a:r>
                        <a:rPr lang="en-US" sz="2000" baseline="0" dirty="0"/>
                        <a:t> or Type of Service </a:t>
                      </a:r>
                      <a:endParaRPr lang="en-US" sz="2000" dirty="0"/>
                    </a:p>
                  </a:txBody>
                  <a:tcPr marL="121920" marR="121920" marT="60960" marB="60960"/>
                </a:tc>
                <a:extLst>
                  <a:ext uri="{0D108BD9-81ED-4DB2-BD59-A6C34878D82A}">
                    <a16:rowId xmlns:a16="http://schemas.microsoft.com/office/drawing/2014/main" val="10002"/>
                  </a:ext>
                </a:extLst>
              </a:tr>
              <a:tr h="441799">
                <a:tc>
                  <a:txBody>
                    <a:bodyPr/>
                    <a:lstStyle/>
                    <a:p>
                      <a:r>
                        <a:rPr lang="en-US" sz="2000" b="1" dirty="0"/>
                        <a:t>Header Checksum</a:t>
                      </a:r>
                      <a:endParaRPr lang="en-US" sz="2000" dirty="0"/>
                    </a:p>
                  </a:txBody>
                  <a:tcPr marL="121920" marR="121920" marT="60960" marB="60960"/>
                </a:tc>
                <a:tc>
                  <a:txBody>
                    <a:bodyPr/>
                    <a:lstStyle/>
                    <a:p>
                      <a:r>
                        <a:rPr lang="en-US" sz="2000" dirty="0"/>
                        <a:t>Detect corruption in the IPv4 header</a:t>
                      </a:r>
                    </a:p>
                  </a:txBody>
                  <a:tcPr marL="121920" marR="121920" marT="60960" marB="60960"/>
                </a:tc>
                <a:extLst>
                  <a:ext uri="{0D108BD9-81ED-4DB2-BD59-A6C34878D82A}">
                    <a16:rowId xmlns:a16="http://schemas.microsoft.com/office/drawing/2014/main" val="10003"/>
                  </a:ext>
                </a:extLst>
              </a:tr>
              <a:tr h="776496">
                <a:tc>
                  <a:txBody>
                    <a:bodyPr/>
                    <a:lstStyle/>
                    <a:p>
                      <a:r>
                        <a:rPr lang="en-US" sz="2000" b="1" dirty="0"/>
                        <a:t>Time to Live (TTL)</a:t>
                      </a:r>
                      <a:endParaRPr lang="en-US" sz="2000" dirty="0"/>
                    </a:p>
                  </a:txBody>
                  <a:tcPr marL="121920" marR="121920" marT="60960" marB="60960"/>
                </a:tc>
                <a:tc>
                  <a:txBody>
                    <a:bodyPr/>
                    <a:lstStyle/>
                    <a:p>
                      <a:r>
                        <a:rPr lang="en-US" sz="2000" dirty="0"/>
                        <a:t>Layer 3 hop count. When it becomes zero the router</a:t>
                      </a:r>
                      <a:r>
                        <a:rPr lang="en-US" sz="2000" baseline="0" dirty="0"/>
                        <a:t> will discard the packet.</a:t>
                      </a:r>
                      <a:endParaRPr lang="en-US" sz="2000" dirty="0"/>
                    </a:p>
                  </a:txBody>
                  <a:tcPr marL="121920" marR="121920" marT="60960" marB="60960"/>
                </a:tc>
                <a:extLst>
                  <a:ext uri="{0D108BD9-81ED-4DB2-BD59-A6C34878D82A}">
                    <a16:rowId xmlns:a16="http://schemas.microsoft.com/office/drawing/2014/main" val="10004"/>
                  </a:ext>
                </a:extLst>
              </a:tr>
              <a:tr h="441799">
                <a:tc>
                  <a:txBody>
                    <a:bodyPr/>
                    <a:lstStyle/>
                    <a:p>
                      <a:r>
                        <a:rPr lang="en-US" sz="2000" b="1" dirty="0"/>
                        <a:t>Protocol</a:t>
                      </a:r>
                      <a:endParaRPr lang="en-US" sz="2000" dirty="0"/>
                    </a:p>
                  </a:txBody>
                  <a:tcPr marL="121920" marR="121920" marT="60960" marB="60960"/>
                </a:tc>
                <a:tc>
                  <a:txBody>
                    <a:bodyPr/>
                    <a:lstStyle/>
                    <a:p>
                      <a:r>
                        <a:rPr lang="en-US" sz="2000" dirty="0"/>
                        <a:t>I.D.s next level</a:t>
                      </a:r>
                      <a:r>
                        <a:rPr lang="en-US" sz="2000" baseline="0" dirty="0"/>
                        <a:t> protocol: ICMP, TCP, UDP, etc.</a:t>
                      </a:r>
                      <a:endParaRPr lang="en-US" sz="2000" dirty="0"/>
                    </a:p>
                  </a:txBody>
                  <a:tcPr marL="121920" marR="121920" marT="60960" marB="60960"/>
                </a:tc>
                <a:extLst>
                  <a:ext uri="{0D108BD9-81ED-4DB2-BD59-A6C34878D82A}">
                    <a16:rowId xmlns:a16="http://schemas.microsoft.com/office/drawing/2014/main" val="10005"/>
                  </a:ext>
                </a:extLst>
              </a:tr>
              <a:tr h="776496">
                <a:tc>
                  <a:txBody>
                    <a:bodyPr/>
                    <a:lstStyle/>
                    <a:p>
                      <a:r>
                        <a:rPr lang="en-US" sz="2000" b="1" dirty="0"/>
                        <a:t>Source IPv4 Address</a:t>
                      </a:r>
                      <a:endParaRPr lang="en-US" sz="2000" dirty="0"/>
                    </a:p>
                  </a:txBody>
                  <a:tcPr marL="121920" marR="121920" marT="60960" marB="60960"/>
                </a:tc>
                <a:tc>
                  <a:txBody>
                    <a:bodyPr/>
                    <a:lstStyle/>
                    <a:p>
                      <a:r>
                        <a:rPr lang="en-US" sz="2000" dirty="0"/>
                        <a:t>32 bit source address</a:t>
                      </a:r>
                    </a:p>
                  </a:txBody>
                  <a:tcPr marL="121920" marR="121920" marT="60960" marB="60960"/>
                </a:tc>
                <a:extLst>
                  <a:ext uri="{0D108BD9-81ED-4DB2-BD59-A6C34878D82A}">
                    <a16:rowId xmlns:a16="http://schemas.microsoft.com/office/drawing/2014/main" val="10006"/>
                  </a:ext>
                </a:extLst>
              </a:tr>
              <a:tr h="776496">
                <a:tc>
                  <a:txBody>
                    <a:bodyPr/>
                    <a:lstStyle/>
                    <a:p>
                      <a:r>
                        <a:rPr lang="en-US" sz="2000" b="1" dirty="0"/>
                        <a:t>Destination IPV4 Address</a:t>
                      </a:r>
                    </a:p>
                  </a:txBody>
                  <a:tcPr marL="121920" marR="121920" marT="60960" marB="60960"/>
                </a:tc>
                <a:tc>
                  <a:txBody>
                    <a:bodyPr/>
                    <a:lstStyle/>
                    <a:p>
                      <a:r>
                        <a:rPr lang="en-US" sz="2000" dirty="0"/>
                        <a:t>32 bit destination</a:t>
                      </a:r>
                      <a:r>
                        <a:rPr lang="en-US" sz="2000" baseline="0" dirty="0"/>
                        <a:t> address</a:t>
                      </a:r>
                      <a:endParaRPr lang="en-US" sz="2000" dirty="0"/>
                    </a:p>
                  </a:txBody>
                  <a:tcPr marL="121920" marR="121920" marT="60960" marB="60960"/>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1698414312"/>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4" y="1220546"/>
            <a:ext cx="10975285" cy="2403188"/>
          </a:xfrm>
        </p:spPr>
        <p:txBody>
          <a:bodyPr/>
          <a:lstStyle/>
          <a:p>
            <a:r>
              <a:rPr lang="en-US" dirty="0">
                <a:solidFill>
                  <a:schemeClr val="accent5">
                    <a:lumMod val="40000"/>
                    <a:lumOff val="60000"/>
                  </a:schemeClr>
                </a:solidFill>
              </a:rPr>
              <a:t>8.3 IPv6 Packets</a:t>
            </a:r>
          </a:p>
        </p:txBody>
      </p:sp>
    </p:spTree>
    <p:custDataLst>
      <p:tags r:id="rId1"/>
    </p:custDataLst>
    <p:extLst>
      <p:ext uri="{BB962C8B-B14F-4D97-AF65-F5344CB8AC3E}">
        <p14:creationId xmlns:p14="http://schemas.microsoft.com/office/powerpoint/2010/main" val="1989534836"/>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IPv6 Packets</a:t>
            </a:r>
            <a:br>
              <a:rPr lang="en-US" altLang="en-US" dirty="0"/>
            </a:br>
            <a:r>
              <a:rPr lang="en-US" altLang="en-US" dirty="0"/>
              <a:t>Limitations of IPv4</a:t>
            </a:r>
            <a:endParaRPr lang="en-CA" altLang="en-US" dirty="0"/>
          </a:p>
        </p:txBody>
      </p:sp>
      <p:sp>
        <p:nvSpPr>
          <p:cNvPr id="13315" name="Content Placeholder 2"/>
          <p:cNvSpPr>
            <a:spLocks noGrp="1"/>
          </p:cNvSpPr>
          <p:nvPr>
            <p:ph idx="1"/>
          </p:nvPr>
        </p:nvSpPr>
        <p:spPr>
          <a:xfrm>
            <a:off x="164765" y="1157263"/>
            <a:ext cx="11563939" cy="4764565"/>
          </a:xfrm>
        </p:spPr>
        <p:txBody>
          <a:bodyPr/>
          <a:lstStyle/>
          <a:p>
            <a:pPr marL="0" indent="0">
              <a:buNone/>
            </a:pPr>
            <a:r>
              <a:rPr lang="en-US" sz="2133" dirty="0"/>
              <a:t>IPv4 has three major limitations:</a:t>
            </a:r>
          </a:p>
          <a:p>
            <a:pPr lvl="1"/>
            <a:r>
              <a:rPr lang="en-US" sz="2133" dirty="0"/>
              <a:t>IPv4 address depletion – We have basically run out of IPv4 addressing.</a:t>
            </a:r>
          </a:p>
          <a:p>
            <a:pPr lvl="1"/>
            <a:r>
              <a:rPr lang="en-US" sz="2133" dirty="0"/>
              <a:t>Lack of end-to-end connectivity – To make IPv4 survive this long, private addressing and NAT were created. This ended direct communications with public addressing.</a:t>
            </a:r>
          </a:p>
          <a:p>
            <a:pPr lvl="1"/>
            <a:r>
              <a:rPr lang="en-US" sz="2133" dirty="0"/>
              <a:t>Increased network complexity – NAT was meant as temporary solution and creates issues on the network as a side effect of manipulating the network headers addressing. NAT causes latency and troubleshooting issues.</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578387349"/>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IPv6 Packets</a:t>
            </a:r>
            <a:br>
              <a:rPr lang="en-US" altLang="en-US" dirty="0"/>
            </a:br>
            <a:r>
              <a:rPr lang="en-US" altLang="en-US" dirty="0"/>
              <a:t>IPv6 Overview</a:t>
            </a:r>
            <a:endParaRPr lang="en-CA" altLang="en-US" dirty="0"/>
          </a:p>
        </p:txBody>
      </p:sp>
      <p:sp>
        <p:nvSpPr>
          <p:cNvPr id="13315" name="Content Placeholder 2"/>
          <p:cNvSpPr>
            <a:spLocks noGrp="1"/>
          </p:cNvSpPr>
          <p:nvPr>
            <p:ph idx="1"/>
          </p:nvPr>
        </p:nvSpPr>
        <p:spPr>
          <a:xfrm>
            <a:off x="164766" y="1157262"/>
            <a:ext cx="5330173" cy="5121617"/>
          </a:xfrm>
        </p:spPr>
        <p:txBody>
          <a:bodyPr/>
          <a:lstStyle/>
          <a:p>
            <a:pPr>
              <a:buFont typeface="Arial" panose="020B0604020202020204" pitchFamily="34" charset="0"/>
              <a:buChar char="•"/>
            </a:pPr>
            <a:r>
              <a:rPr lang="en-US" dirty="0"/>
              <a:t>IPv6 was developed by Internet Engineering Task Force (IETF).</a:t>
            </a:r>
          </a:p>
          <a:p>
            <a:pPr>
              <a:buFont typeface="Arial" panose="020B0604020202020204" pitchFamily="34" charset="0"/>
              <a:buChar char="•"/>
            </a:pPr>
            <a:r>
              <a:rPr lang="en-US" dirty="0"/>
              <a:t>IPv6 overcomes the limitations of IPv4.</a:t>
            </a:r>
          </a:p>
          <a:p>
            <a:pPr>
              <a:buFont typeface="Arial" panose="020B0604020202020204" pitchFamily="34" charset="0"/>
              <a:buChar char="•"/>
            </a:pPr>
            <a:r>
              <a:rPr lang="en-US" dirty="0"/>
              <a:t>Improvements that IPv6 provides:</a:t>
            </a:r>
          </a:p>
          <a:p>
            <a:pPr lvl="1">
              <a:buFont typeface="Arial" panose="020B0604020202020204" pitchFamily="34" charset="0"/>
              <a:buChar char="•"/>
            </a:pPr>
            <a:r>
              <a:rPr lang="en-US" sz="2000" b="1" dirty="0"/>
              <a:t>Increased address space </a:t>
            </a:r>
            <a:r>
              <a:rPr lang="en-US" sz="2000" dirty="0"/>
              <a:t>– based on 128 bit address, not 32 bits</a:t>
            </a:r>
            <a:endParaRPr lang="fr-FR" sz="2000" dirty="0"/>
          </a:p>
          <a:p>
            <a:pPr lvl="1">
              <a:buFont typeface="Arial" panose="020B0604020202020204" pitchFamily="34" charset="0"/>
              <a:buChar char="•"/>
            </a:pPr>
            <a:r>
              <a:rPr lang="en-US" sz="2000" b="1" dirty="0"/>
              <a:t>Improved packet handling </a:t>
            </a:r>
            <a:r>
              <a:rPr lang="en-US" sz="2000" dirty="0"/>
              <a:t>– simplified header with fewer fields</a:t>
            </a:r>
            <a:endParaRPr lang="en-US" sz="2000" b="1" dirty="0"/>
          </a:p>
          <a:p>
            <a:pPr lvl="1">
              <a:buFont typeface="Arial" panose="020B0604020202020204" pitchFamily="34" charset="0"/>
              <a:buChar char="•"/>
            </a:pPr>
            <a:r>
              <a:rPr lang="en-US" sz="2000" b="1" dirty="0"/>
              <a:t>Eliminates the need for NAT </a:t>
            </a:r>
            <a:r>
              <a:rPr lang="en-US" sz="2000" dirty="0"/>
              <a:t>– since there is a huge amount of addressing, there is no need to use private addressing internally and be mapped to a shared public address</a:t>
            </a:r>
            <a:endParaRPr lang="en-CA" altLang="en-US" sz="2000" dirty="0"/>
          </a:p>
          <a:p>
            <a:pPr lvl="1"/>
            <a:endParaRPr lang="en-CA"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006" y="1072896"/>
            <a:ext cx="6515993"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6857020"/>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IPv6 Packets</a:t>
            </a:r>
            <a:br>
              <a:rPr lang="en-US" altLang="en-US" dirty="0"/>
            </a:br>
            <a:r>
              <a:rPr lang="en-US" altLang="en-US" dirty="0"/>
              <a:t>IPv4 Packet Header Fields in the IPv6 Packet Header</a:t>
            </a:r>
            <a:endParaRPr lang="en-CA" altLang="en-US" dirty="0"/>
          </a:p>
        </p:txBody>
      </p:sp>
      <p:sp>
        <p:nvSpPr>
          <p:cNvPr id="13315" name="Content Placeholder 2"/>
          <p:cNvSpPr>
            <a:spLocks noGrp="1"/>
          </p:cNvSpPr>
          <p:nvPr>
            <p:ph idx="1"/>
          </p:nvPr>
        </p:nvSpPr>
        <p:spPr>
          <a:xfrm>
            <a:off x="164766" y="1157263"/>
            <a:ext cx="4479807" cy="4977443"/>
          </a:xfrm>
        </p:spPr>
        <p:txBody>
          <a:bodyPr/>
          <a:lstStyle/>
          <a:p>
            <a:pPr>
              <a:buFont typeface="Arial" panose="020B0604020202020204" pitchFamily="34" charset="0"/>
              <a:buChar char="•"/>
            </a:pPr>
            <a:r>
              <a:rPr lang="en-US" sz="2133" dirty="0"/>
              <a:t>The IPv6 header is simplified, but not smaller.</a:t>
            </a:r>
          </a:p>
          <a:p>
            <a:pPr>
              <a:buFont typeface="Arial" panose="020B0604020202020204" pitchFamily="34" charset="0"/>
              <a:buChar char="•"/>
            </a:pPr>
            <a:r>
              <a:rPr lang="en-US" sz="2133" dirty="0"/>
              <a:t>The header is fixed at 40 Bytes or octets long.</a:t>
            </a:r>
          </a:p>
          <a:p>
            <a:pPr>
              <a:buFont typeface="Arial" panose="020B0604020202020204" pitchFamily="34" charset="0"/>
              <a:buChar char="•"/>
            </a:pPr>
            <a:r>
              <a:rPr lang="en-US" sz="2133" dirty="0"/>
              <a:t>Several IPv4 fields were removed to improve performance.</a:t>
            </a:r>
          </a:p>
          <a:p>
            <a:pPr>
              <a:buFont typeface="Arial" panose="020B0604020202020204" pitchFamily="34" charset="0"/>
              <a:buChar char="•"/>
            </a:pPr>
            <a:r>
              <a:rPr lang="en-US" sz="2133" dirty="0"/>
              <a:t>Some IPv4 fields were removed to improve performance:</a:t>
            </a:r>
          </a:p>
          <a:p>
            <a:pPr lvl="1"/>
            <a:r>
              <a:rPr lang="en-US" sz="2133" dirty="0"/>
              <a:t>Flag</a:t>
            </a:r>
          </a:p>
          <a:p>
            <a:pPr lvl="1"/>
            <a:r>
              <a:rPr lang="en-US" sz="2133" dirty="0"/>
              <a:t>Fragment Offset</a:t>
            </a:r>
          </a:p>
          <a:p>
            <a:pPr lvl="1"/>
            <a:r>
              <a:rPr lang="en-US" sz="2133" dirty="0"/>
              <a:t>Header Checksum</a:t>
            </a:r>
          </a:p>
          <a:p>
            <a:pPr lvl="1"/>
            <a:endParaRPr lang="en-CA" alt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994" y="1292353"/>
            <a:ext cx="7369007" cy="4772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7937009"/>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IPv6 Packets</a:t>
            </a:r>
            <a:br>
              <a:rPr lang="en-US" altLang="en-US" dirty="0"/>
            </a:br>
            <a:r>
              <a:rPr lang="en-US" altLang="en-US" dirty="0"/>
              <a:t>IPv6 Packet Header</a:t>
            </a:r>
            <a:endParaRPr lang="en-CA" altLang="en-US" dirty="0"/>
          </a:p>
        </p:txBody>
      </p:sp>
      <p:sp>
        <p:nvSpPr>
          <p:cNvPr id="13315" name="Content Placeholder 2"/>
          <p:cNvSpPr>
            <a:spLocks noGrp="1"/>
          </p:cNvSpPr>
          <p:nvPr>
            <p:ph idx="1"/>
          </p:nvPr>
        </p:nvSpPr>
        <p:spPr>
          <a:xfrm>
            <a:off x="164765" y="1157264"/>
            <a:ext cx="10990915" cy="610577"/>
          </a:xfrm>
        </p:spPr>
        <p:txBody>
          <a:bodyPr/>
          <a:lstStyle/>
          <a:p>
            <a:pPr marL="0" indent="0">
              <a:buNone/>
            </a:pPr>
            <a:r>
              <a:rPr lang="en-US" altLang="ja-JP" sz="2133" dirty="0"/>
              <a:t>Significant fields in the IPv6 header:</a:t>
            </a:r>
          </a:p>
          <a:p>
            <a:pPr lvl="1"/>
            <a:endParaRPr lang="en-CA" altLang="en-US" dirty="0"/>
          </a:p>
        </p:txBody>
      </p:sp>
      <p:graphicFrame>
        <p:nvGraphicFramePr>
          <p:cNvPr id="5" name="Table 4"/>
          <p:cNvGraphicFramePr>
            <a:graphicFrameLocks noGrp="1"/>
          </p:cNvGraphicFramePr>
          <p:nvPr>
            <p:extLst>
              <p:ext uri="{D42A27DB-BD31-4B8C-83A1-F6EECF244321}">
                <p14:modId xmlns:p14="http://schemas.microsoft.com/office/powerpoint/2010/main" val="2456907574"/>
              </p:ext>
            </p:extLst>
          </p:nvPr>
        </p:nvGraphicFramePr>
        <p:xfrm>
          <a:off x="292608" y="1932232"/>
          <a:ext cx="11667744" cy="4870575"/>
        </p:xfrm>
        <a:graphic>
          <a:graphicData uri="http://schemas.openxmlformats.org/drawingml/2006/table">
            <a:tbl>
              <a:tblPr firstRow="1" bandRow="1">
                <a:tableStyleId>{5C22544A-7EE6-4342-B048-85BDC9FD1C3A}</a:tableStyleId>
              </a:tblPr>
              <a:tblGrid>
                <a:gridCol w="3145536">
                  <a:extLst>
                    <a:ext uri="{9D8B030D-6E8A-4147-A177-3AD203B41FA5}">
                      <a16:colId xmlns:a16="http://schemas.microsoft.com/office/drawing/2014/main" val="20000"/>
                    </a:ext>
                  </a:extLst>
                </a:gridCol>
                <a:gridCol w="8522208">
                  <a:extLst>
                    <a:ext uri="{9D8B030D-6E8A-4147-A177-3AD203B41FA5}">
                      <a16:colId xmlns:a16="http://schemas.microsoft.com/office/drawing/2014/main" val="20001"/>
                    </a:ext>
                  </a:extLst>
                </a:gridCol>
              </a:tblGrid>
              <a:tr h="404859">
                <a:tc>
                  <a:txBody>
                    <a:bodyPr/>
                    <a:lstStyle/>
                    <a:p>
                      <a:r>
                        <a:rPr lang="en-US" sz="1800" dirty="0"/>
                        <a:t>Function</a:t>
                      </a:r>
                    </a:p>
                  </a:txBody>
                  <a:tcPr marL="121920" marR="121920" marT="60960" marB="60960"/>
                </a:tc>
                <a:tc>
                  <a:txBody>
                    <a:bodyPr/>
                    <a:lstStyle/>
                    <a:p>
                      <a:r>
                        <a:rPr lang="en-US" sz="1800" dirty="0"/>
                        <a:t>Description</a:t>
                      </a:r>
                    </a:p>
                  </a:txBody>
                  <a:tcPr marL="121920" marR="121920" marT="60960" marB="60960"/>
                </a:tc>
                <a:extLst>
                  <a:ext uri="{0D108BD9-81ED-4DB2-BD59-A6C34878D82A}">
                    <a16:rowId xmlns:a16="http://schemas.microsoft.com/office/drawing/2014/main" val="10000"/>
                  </a:ext>
                </a:extLst>
              </a:tr>
              <a:tr h="404859">
                <a:tc>
                  <a:txBody>
                    <a:bodyPr/>
                    <a:lstStyle/>
                    <a:p>
                      <a:r>
                        <a:rPr lang="en-US" sz="1800" b="1" dirty="0"/>
                        <a:t>Version</a:t>
                      </a:r>
                      <a:endParaRPr lang="en-US" sz="1800" dirty="0"/>
                    </a:p>
                  </a:txBody>
                  <a:tcPr marL="121920" marR="121920" marT="60960" marB="60960"/>
                </a:tc>
                <a:tc>
                  <a:txBody>
                    <a:bodyPr/>
                    <a:lstStyle/>
                    <a:p>
                      <a:r>
                        <a:rPr lang="en-US" sz="1800" dirty="0"/>
                        <a:t>This</a:t>
                      </a:r>
                      <a:r>
                        <a:rPr lang="en-US" sz="1800" baseline="0" dirty="0"/>
                        <a:t> will be for v6, as opposed to v4, a 4 bit field= 0110  </a:t>
                      </a:r>
                      <a:endParaRPr lang="en-US" sz="1800" dirty="0"/>
                    </a:p>
                  </a:txBody>
                  <a:tcPr marL="121920" marR="121920" marT="60960" marB="60960"/>
                </a:tc>
                <a:extLst>
                  <a:ext uri="{0D108BD9-81ED-4DB2-BD59-A6C34878D82A}">
                    <a16:rowId xmlns:a16="http://schemas.microsoft.com/office/drawing/2014/main" val="10001"/>
                  </a:ext>
                </a:extLst>
              </a:tr>
              <a:tr h="404859">
                <a:tc>
                  <a:txBody>
                    <a:bodyPr/>
                    <a:lstStyle/>
                    <a:p>
                      <a:r>
                        <a:rPr lang="en-US" sz="1800" b="1" dirty="0"/>
                        <a:t>Traffic Class</a:t>
                      </a:r>
                      <a:endParaRPr lang="en-US" sz="1800" dirty="0"/>
                    </a:p>
                  </a:txBody>
                  <a:tcPr marL="121920" marR="121920" marT="60960" marB="60960"/>
                </a:tc>
                <a:tc>
                  <a:txBody>
                    <a:bodyPr/>
                    <a:lstStyle/>
                    <a:p>
                      <a:r>
                        <a:rPr lang="en-US" sz="1800" dirty="0"/>
                        <a:t>Used for </a:t>
                      </a:r>
                      <a:r>
                        <a:rPr lang="en-US" sz="1800" dirty="0" err="1"/>
                        <a:t>QoS</a:t>
                      </a:r>
                      <a:r>
                        <a:rPr lang="en-US" sz="1800" baseline="0" dirty="0"/>
                        <a:t>: Equivalent to </a:t>
                      </a:r>
                      <a:r>
                        <a:rPr lang="en-US" sz="1800" baseline="0" dirty="0" err="1"/>
                        <a:t>DiffServ</a:t>
                      </a:r>
                      <a:r>
                        <a:rPr lang="en-US" sz="1800" baseline="0" dirty="0"/>
                        <a:t> – DS field </a:t>
                      </a:r>
                      <a:endParaRPr lang="en-US" sz="1800" dirty="0"/>
                    </a:p>
                  </a:txBody>
                  <a:tcPr marL="121920" marR="121920" marT="60960" marB="60960"/>
                </a:tc>
                <a:extLst>
                  <a:ext uri="{0D108BD9-81ED-4DB2-BD59-A6C34878D82A}">
                    <a16:rowId xmlns:a16="http://schemas.microsoft.com/office/drawing/2014/main" val="10002"/>
                  </a:ext>
                </a:extLst>
              </a:tr>
              <a:tr h="711570">
                <a:tc>
                  <a:txBody>
                    <a:bodyPr/>
                    <a:lstStyle/>
                    <a:p>
                      <a:r>
                        <a:rPr lang="en-US" sz="1800" b="1" dirty="0"/>
                        <a:t>Flow Label</a:t>
                      </a:r>
                      <a:endParaRPr lang="en-US" sz="1800" dirty="0"/>
                    </a:p>
                  </a:txBody>
                  <a:tcPr marL="121920" marR="121920" marT="60960" marB="60960"/>
                </a:tc>
                <a:tc>
                  <a:txBody>
                    <a:bodyPr/>
                    <a:lstStyle/>
                    <a:p>
                      <a:r>
                        <a:rPr lang="en-US" sz="1800" baseline="0" dirty="0"/>
                        <a:t>Informs device to handle identical flow labels the same way, </a:t>
                      </a:r>
                      <a:r>
                        <a:rPr lang="en-US" sz="1800" dirty="0"/>
                        <a:t>20 bit field</a:t>
                      </a:r>
                    </a:p>
                  </a:txBody>
                  <a:tcPr marL="121920" marR="121920" marT="60960" marB="60960"/>
                </a:tc>
                <a:extLst>
                  <a:ext uri="{0D108BD9-81ED-4DB2-BD59-A6C34878D82A}">
                    <a16:rowId xmlns:a16="http://schemas.microsoft.com/office/drawing/2014/main" val="10003"/>
                  </a:ext>
                </a:extLst>
              </a:tr>
              <a:tr h="711570">
                <a:tc>
                  <a:txBody>
                    <a:bodyPr/>
                    <a:lstStyle/>
                    <a:p>
                      <a:r>
                        <a:rPr lang="en-US" sz="1800" b="1" dirty="0"/>
                        <a:t>Payload Length</a:t>
                      </a:r>
                      <a:endParaRPr lang="en-US" sz="1800" dirty="0"/>
                    </a:p>
                  </a:txBody>
                  <a:tcPr marL="121920" marR="121920" marT="60960" marB="60960"/>
                </a:tc>
                <a:tc>
                  <a:txBody>
                    <a:bodyPr/>
                    <a:lstStyle/>
                    <a:p>
                      <a:r>
                        <a:rPr lang="en-US" sz="1800" dirty="0"/>
                        <a:t>This 16-bit field indicates the length of the data portion or payload of the IPv6 packet</a:t>
                      </a:r>
                    </a:p>
                  </a:txBody>
                  <a:tcPr marL="121920" marR="121920" marT="60960" marB="60960"/>
                </a:tc>
                <a:extLst>
                  <a:ext uri="{0D108BD9-81ED-4DB2-BD59-A6C34878D82A}">
                    <a16:rowId xmlns:a16="http://schemas.microsoft.com/office/drawing/2014/main" val="10004"/>
                  </a:ext>
                </a:extLst>
              </a:tr>
              <a:tr h="404859">
                <a:tc>
                  <a:txBody>
                    <a:bodyPr/>
                    <a:lstStyle/>
                    <a:p>
                      <a:r>
                        <a:rPr lang="en-US" sz="1800" b="1" dirty="0"/>
                        <a:t>Next Header</a:t>
                      </a:r>
                      <a:endParaRPr lang="en-US" sz="1800" dirty="0"/>
                    </a:p>
                  </a:txBody>
                  <a:tcPr marL="121920" marR="121920" marT="60960" marB="60960"/>
                </a:tc>
                <a:tc>
                  <a:txBody>
                    <a:bodyPr/>
                    <a:lstStyle/>
                    <a:p>
                      <a:r>
                        <a:rPr lang="en-US" sz="1800" dirty="0"/>
                        <a:t>I.D.s next level</a:t>
                      </a:r>
                      <a:r>
                        <a:rPr lang="en-US" sz="1800" baseline="0" dirty="0"/>
                        <a:t> protocol: ICMP, TCP, UDP, etc.</a:t>
                      </a:r>
                      <a:endParaRPr lang="en-US" sz="1800" dirty="0"/>
                    </a:p>
                  </a:txBody>
                  <a:tcPr marL="121920" marR="121920" marT="60960" marB="60960"/>
                </a:tc>
                <a:extLst>
                  <a:ext uri="{0D108BD9-81ED-4DB2-BD59-A6C34878D82A}">
                    <a16:rowId xmlns:a16="http://schemas.microsoft.com/office/drawing/2014/main" val="10005"/>
                  </a:ext>
                </a:extLst>
              </a:tr>
              <a:tr h="404859">
                <a:tc>
                  <a:txBody>
                    <a:bodyPr/>
                    <a:lstStyle/>
                    <a:p>
                      <a:r>
                        <a:rPr lang="en-US" sz="1800" b="1" dirty="0"/>
                        <a:t>Hop Limit</a:t>
                      </a:r>
                    </a:p>
                  </a:txBody>
                  <a:tcPr marL="121920" marR="121920" marT="60960" marB="60960"/>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800" dirty="0"/>
                        <a:t>Replaces</a:t>
                      </a:r>
                      <a:r>
                        <a:rPr lang="en-US" sz="1800" baseline="0" dirty="0"/>
                        <a:t> TTL field </a:t>
                      </a:r>
                      <a:r>
                        <a:rPr lang="en-US" sz="1800" dirty="0"/>
                        <a:t>Layer 3 hop count</a:t>
                      </a:r>
                    </a:p>
                  </a:txBody>
                  <a:tcPr marL="121920" marR="121920" marT="60960" marB="60960"/>
                </a:tc>
                <a:extLst>
                  <a:ext uri="{0D108BD9-81ED-4DB2-BD59-A6C34878D82A}">
                    <a16:rowId xmlns:a16="http://schemas.microsoft.com/office/drawing/2014/main" val="10007"/>
                  </a:ext>
                </a:extLst>
              </a:tr>
              <a:tr h="711570">
                <a:tc>
                  <a:txBody>
                    <a:bodyPr/>
                    <a:lstStyle/>
                    <a:p>
                      <a:r>
                        <a:rPr lang="en-US" sz="1800" b="1"/>
                        <a:t>Source IPv6 </a:t>
                      </a:r>
                      <a:r>
                        <a:rPr lang="en-US" sz="1800" b="1" dirty="0"/>
                        <a:t>Address</a:t>
                      </a:r>
                      <a:endParaRPr lang="en-US" sz="1800" dirty="0"/>
                    </a:p>
                  </a:txBody>
                  <a:tcPr marL="121920" marR="121920" marT="60960" marB="60960"/>
                </a:tc>
                <a:tc>
                  <a:txBody>
                    <a:bodyPr/>
                    <a:lstStyle/>
                    <a:p>
                      <a:r>
                        <a:rPr lang="en-US" sz="1800" dirty="0"/>
                        <a:t>128 bit source address</a:t>
                      </a:r>
                    </a:p>
                  </a:txBody>
                  <a:tcPr marL="121920" marR="121920" marT="60960" marB="60960"/>
                </a:tc>
                <a:extLst>
                  <a:ext uri="{0D108BD9-81ED-4DB2-BD59-A6C34878D82A}">
                    <a16:rowId xmlns:a16="http://schemas.microsoft.com/office/drawing/2014/main" val="10006"/>
                  </a:ext>
                </a:extLst>
              </a:tr>
              <a:tr h="711570">
                <a:tc>
                  <a:txBody>
                    <a:bodyPr/>
                    <a:lstStyle/>
                    <a:p>
                      <a:r>
                        <a:rPr lang="en-US" sz="1800" b="1" dirty="0"/>
                        <a:t>Destination IPV6 Address</a:t>
                      </a:r>
                    </a:p>
                  </a:txBody>
                  <a:tcPr marL="121920" marR="121920" marT="60960" marB="60960"/>
                </a:tc>
                <a:tc>
                  <a:txBody>
                    <a:bodyPr/>
                    <a:lstStyle/>
                    <a:p>
                      <a:r>
                        <a:rPr lang="en-US" sz="1800" dirty="0"/>
                        <a:t>128 bit destination</a:t>
                      </a:r>
                      <a:r>
                        <a:rPr lang="en-US" sz="1800" baseline="0" dirty="0"/>
                        <a:t> address</a:t>
                      </a:r>
                      <a:endParaRPr lang="en-US" sz="1800" dirty="0"/>
                    </a:p>
                  </a:txBody>
                  <a:tcPr marL="121920" marR="121920" marT="60960" marB="6096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14237046"/>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IPv6 Packets</a:t>
            </a:r>
            <a:br>
              <a:rPr lang="en-US" altLang="en-US" dirty="0"/>
            </a:br>
            <a:r>
              <a:rPr lang="en-US" altLang="en-US" dirty="0"/>
              <a:t>IPv6 Packet Header (Cont.)</a:t>
            </a:r>
            <a:endParaRPr lang="en-CA" altLang="en-US" dirty="0"/>
          </a:p>
        </p:txBody>
      </p:sp>
      <p:sp>
        <p:nvSpPr>
          <p:cNvPr id="13315" name="Content Placeholder 2"/>
          <p:cNvSpPr>
            <a:spLocks noGrp="1"/>
          </p:cNvSpPr>
          <p:nvPr>
            <p:ph idx="1"/>
          </p:nvPr>
        </p:nvSpPr>
        <p:spPr>
          <a:xfrm>
            <a:off x="164765" y="1157264"/>
            <a:ext cx="10990915" cy="4097489"/>
          </a:xfrm>
        </p:spPr>
        <p:txBody>
          <a:bodyPr/>
          <a:lstStyle/>
          <a:p>
            <a:pPr marL="0" indent="0">
              <a:buNone/>
            </a:pPr>
            <a:r>
              <a:rPr lang="en-US" sz="2133" dirty="0"/>
              <a:t>IPv6 packet may also contain extension headers (EH). </a:t>
            </a:r>
          </a:p>
          <a:p>
            <a:pPr marL="0" indent="0">
              <a:buNone/>
            </a:pPr>
            <a:r>
              <a:rPr lang="en-US" sz="2133" dirty="0"/>
              <a:t>EH headers characteristics: </a:t>
            </a:r>
          </a:p>
          <a:p>
            <a:pPr>
              <a:buFont typeface="Arial" panose="020B0604020202020204" pitchFamily="34" charset="0"/>
              <a:buChar char="•"/>
            </a:pPr>
            <a:r>
              <a:rPr lang="en-US" sz="2133" dirty="0"/>
              <a:t>provide optional network layer information</a:t>
            </a:r>
          </a:p>
          <a:p>
            <a:pPr>
              <a:buFont typeface="Arial" panose="020B0604020202020204" pitchFamily="34" charset="0"/>
              <a:buChar char="•"/>
            </a:pPr>
            <a:r>
              <a:rPr lang="en-US" altLang="en-US" sz="2133" dirty="0"/>
              <a:t>are optional</a:t>
            </a:r>
          </a:p>
          <a:p>
            <a:pPr>
              <a:buFont typeface="Arial" panose="020B0604020202020204" pitchFamily="34" charset="0"/>
              <a:buChar char="•"/>
            </a:pPr>
            <a:r>
              <a:rPr lang="en-US" altLang="en-US" sz="2133" dirty="0"/>
              <a:t>are placed between IPv6 header and the payload</a:t>
            </a:r>
          </a:p>
          <a:p>
            <a:pPr>
              <a:buFont typeface="Arial" panose="020B0604020202020204" pitchFamily="34" charset="0"/>
              <a:buChar char="•"/>
            </a:pPr>
            <a:r>
              <a:rPr lang="en-US" altLang="en-US" sz="2133" dirty="0"/>
              <a:t>may be used for fragmentation, security, mobility support, etc.</a:t>
            </a:r>
          </a:p>
          <a:p>
            <a:pPr>
              <a:buFont typeface="Arial" panose="020B0604020202020204" pitchFamily="34" charset="0"/>
              <a:buChar char="•"/>
            </a:pPr>
            <a:endParaRPr lang="en-US" altLang="en-US" sz="2133" dirty="0"/>
          </a:p>
          <a:p>
            <a:pPr marL="0" indent="0">
              <a:buNone/>
            </a:pPr>
            <a:r>
              <a:rPr lang="en-US" altLang="en-US" sz="2133" b="1" dirty="0"/>
              <a:t>Note: </a:t>
            </a:r>
            <a:r>
              <a:rPr lang="en-US" altLang="en-US" sz="2133" dirty="0"/>
              <a:t>Unlike IPv4, routers do not fragment IPv6 packets.</a:t>
            </a:r>
            <a:endParaRPr lang="en-CA" altLang="en-US" sz="2133" dirty="0"/>
          </a:p>
        </p:txBody>
      </p:sp>
    </p:spTree>
    <p:extLst>
      <p:ext uri="{BB962C8B-B14F-4D97-AF65-F5344CB8AC3E}">
        <p14:creationId xmlns:p14="http://schemas.microsoft.com/office/powerpoint/2010/main" val="2392983842"/>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4" y="1220546"/>
            <a:ext cx="10975285" cy="2403188"/>
          </a:xfrm>
        </p:spPr>
        <p:txBody>
          <a:bodyPr/>
          <a:lstStyle/>
          <a:p>
            <a:r>
              <a:rPr lang="en-US" dirty="0">
                <a:solidFill>
                  <a:schemeClr val="accent5">
                    <a:lumMod val="40000"/>
                    <a:lumOff val="60000"/>
                  </a:schemeClr>
                </a:solidFill>
              </a:rPr>
              <a:t>8.4 How a Host Routes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12192000" cy="914400"/>
          </a:xfrm>
        </p:spPr>
        <p:txBody>
          <a:bodyPr/>
          <a:lstStyle/>
          <a:p>
            <a:r>
              <a:rPr lang="en-US" altLang="en-US" sz="2133" dirty="0"/>
              <a:t>How a Host Routes</a:t>
            </a:r>
            <a:br>
              <a:rPr lang="en-US" altLang="en-US" sz="2133" dirty="0"/>
            </a:br>
            <a:r>
              <a:rPr lang="en-US" altLang="en-US" dirty="0"/>
              <a:t>Host Forwarding Decision</a:t>
            </a:r>
          </a:p>
        </p:txBody>
      </p:sp>
      <p:sp>
        <p:nvSpPr>
          <p:cNvPr id="55299" name="Rectangle 3"/>
          <p:cNvSpPr>
            <a:spLocks noGrp="1" noChangeArrowheads="1"/>
          </p:cNvSpPr>
          <p:nvPr>
            <p:ph type="body" idx="1"/>
          </p:nvPr>
        </p:nvSpPr>
        <p:spPr>
          <a:xfrm>
            <a:off x="146304" y="948673"/>
            <a:ext cx="11355421" cy="3001100"/>
          </a:xfrm>
        </p:spPr>
        <p:txBody>
          <a:bodyPr/>
          <a:lstStyle/>
          <a:p>
            <a:pPr>
              <a:buFont typeface="Arial" panose="020B0604020202020204" pitchFamily="34" charset="0"/>
              <a:buChar char="•"/>
            </a:pPr>
            <a:r>
              <a:rPr lang="en-US" sz="2400" dirty="0"/>
              <a:t>Packets are always created at the source.</a:t>
            </a:r>
          </a:p>
          <a:p>
            <a:pPr>
              <a:buFont typeface="Arial" panose="020B0604020202020204" pitchFamily="34" charset="0"/>
              <a:buChar char="•"/>
            </a:pPr>
            <a:r>
              <a:rPr lang="en-US" sz="2400" dirty="0"/>
              <a:t>Each host devices creates their own routing table.</a:t>
            </a:r>
          </a:p>
          <a:p>
            <a:pPr>
              <a:buFont typeface="Arial" panose="020B0604020202020204" pitchFamily="34" charset="0"/>
              <a:buChar char="•"/>
            </a:pPr>
            <a:r>
              <a:rPr lang="en-US" sz="2400" dirty="0"/>
              <a:t>A host can send packets to the following:</a:t>
            </a:r>
          </a:p>
          <a:p>
            <a:pPr lvl="1"/>
            <a:r>
              <a:rPr lang="en-US" sz="2267" dirty="0"/>
              <a:t>Itself – 127.0.0.1 (IPv4), ::1 (IPv6)</a:t>
            </a:r>
          </a:p>
          <a:p>
            <a:pPr lvl="1"/>
            <a:r>
              <a:rPr lang="en-US" sz="2267" dirty="0"/>
              <a:t>Local Hosts – destination is on the same LAN</a:t>
            </a:r>
          </a:p>
          <a:p>
            <a:pPr lvl="1"/>
            <a:r>
              <a:rPr lang="en-US" sz="2267" dirty="0"/>
              <a:t>Remote Hosts – devices are not on the same LAN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427" y="4096076"/>
            <a:ext cx="6399276" cy="2563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12192000" cy="914400"/>
          </a:xfrm>
        </p:spPr>
        <p:txBody>
          <a:bodyPr/>
          <a:lstStyle/>
          <a:p>
            <a:r>
              <a:rPr lang="en-US" altLang="en-US" sz="2133" dirty="0"/>
              <a:t>How a Host Routes</a:t>
            </a:r>
            <a:br>
              <a:rPr lang="en-US" altLang="en-US" sz="2133" dirty="0"/>
            </a:br>
            <a:r>
              <a:rPr lang="en-US" altLang="en-US" dirty="0"/>
              <a:t>Host Forwarding Decision (Cont.)</a:t>
            </a:r>
          </a:p>
        </p:txBody>
      </p:sp>
      <p:sp>
        <p:nvSpPr>
          <p:cNvPr id="55299" name="Rectangle 3"/>
          <p:cNvSpPr>
            <a:spLocks noGrp="1" noChangeArrowheads="1"/>
          </p:cNvSpPr>
          <p:nvPr>
            <p:ph type="body" idx="1"/>
          </p:nvPr>
        </p:nvSpPr>
        <p:spPr>
          <a:xfrm>
            <a:off x="146304" y="948672"/>
            <a:ext cx="11887200" cy="3373947"/>
          </a:xfrm>
        </p:spPr>
        <p:txBody>
          <a:bodyPr/>
          <a:lstStyle/>
          <a:p>
            <a:pPr>
              <a:buFont typeface="Arial" panose="020B0604020202020204" pitchFamily="34" charset="0"/>
              <a:buChar char="•"/>
            </a:pPr>
            <a:r>
              <a:rPr lang="en-US" sz="2400" dirty="0"/>
              <a:t>The Source device determines whether the destination is local or remote</a:t>
            </a:r>
          </a:p>
          <a:p>
            <a:pPr>
              <a:buFont typeface="Arial" panose="020B0604020202020204" pitchFamily="34" charset="0"/>
              <a:buChar char="•"/>
            </a:pPr>
            <a:r>
              <a:rPr lang="en-US" sz="2400" dirty="0"/>
              <a:t>Method of determination:</a:t>
            </a:r>
          </a:p>
          <a:p>
            <a:pPr lvl="1">
              <a:buFont typeface="Arial" panose="020B0604020202020204" pitchFamily="34" charset="0"/>
              <a:buChar char="•"/>
            </a:pPr>
            <a:r>
              <a:rPr lang="en-US" sz="2133" dirty="0"/>
              <a:t>IPv4 – Source uses its own IP address and Subnet mask, along with the destination IP address</a:t>
            </a:r>
          </a:p>
          <a:p>
            <a:pPr lvl="1">
              <a:buFont typeface="Arial" panose="020B0604020202020204" pitchFamily="34" charset="0"/>
              <a:buChar char="•"/>
            </a:pPr>
            <a:r>
              <a:rPr lang="en-US" sz="2133" dirty="0"/>
              <a:t>IPv6 – Source uses the network address and prefix advertised by the local router</a:t>
            </a:r>
          </a:p>
          <a:p>
            <a:pPr>
              <a:buFont typeface="Arial" panose="020B0604020202020204" pitchFamily="34" charset="0"/>
              <a:buChar char="•"/>
            </a:pPr>
            <a:r>
              <a:rPr lang="en-US" sz="2267" dirty="0"/>
              <a:t>Local traffic is dumped out the host interface to be handled by an intermediary device.</a:t>
            </a:r>
          </a:p>
          <a:p>
            <a:pPr>
              <a:buFont typeface="Arial" panose="020B0604020202020204" pitchFamily="34" charset="0"/>
              <a:buChar char="•"/>
            </a:pPr>
            <a:r>
              <a:rPr lang="en-US" sz="2267" dirty="0"/>
              <a:t>Remote traffic is forwarded directly to the default gateway on the LAN.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671" y="4439477"/>
            <a:ext cx="5728716" cy="2060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064938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The Rules</a:t>
            </a:r>
            <a:br>
              <a:rPr lang="en-US" altLang="en-US" dirty="0"/>
            </a:br>
            <a:r>
              <a:rPr lang="en-US" altLang="en-US" dirty="0"/>
              <a:t>Message Encoding</a:t>
            </a:r>
          </a:p>
        </p:txBody>
      </p:sp>
      <p:sp>
        <p:nvSpPr>
          <p:cNvPr id="8195" name="Rectangle 6"/>
          <p:cNvSpPr>
            <a:spLocks noGrp="1" noChangeArrowheads="1"/>
          </p:cNvSpPr>
          <p:nvPr>
            <p:ph idx="1"/>
          </p:nvPr>
        </p:nvSpPr>
        <p:spPr>
          <a:xfrm>
            <a:off x="166146" y="1192098"/>
            <a:ext cx="11804381" cy="1424103"/>
          </a:xfrm>
        </p:spPr>
        <p:txBody>
          <a:bodyPr/>
          <a:lstStyle/>
          <a:p>
            <a:pPr>
              <a:buFont typeface="Arial" panose="020B0604020202020204" pitchFamily="34" charset="0"/>
              <a:buChar char="•"/>
            </a:pPr>
            <a:r>
              <a:rPr lang="en-US" sz="2400" dirty="0"/>
              <a:t>Encoding is the process of converting information into another acceptable form for transmission. </a:t>
            </a:r>
          </a:p>
          <a:p>
            <a:pPr>
              <a:buFont typeface="Arial" panose="020B0604020202020204" pitchFamily="34" charset="0"/>
              <a:buChar char="•"/>
            </a:pPr>
            <a:r>
              <a:rPr lang="en-US" sz="2400" dirty="0"/>
              <a:t>Decoding reverses this process to interpret the information.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55" y="2786334"/>
            <a:ext cx="5684487" cy="3105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557" y="2786334"/>
            <a:ext cx="5792764" cy="3281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4696256"/>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12192000" cy="1010068"/>
          </a:xfrm>
        </p:spPr>
        <p:txBody>
          <a:bodyPr/>
          <a:lstStyle/>
          <a:p>
            <a:r>
              <a:rPr lang="en-US" altLang="en-US" sz="2133" dirty="0"/>
              <a:t>How a Host Routes</a:t>
            </a:r>
            <a:br>
              <a:rPr lang="en-US" altLang="en-US" sz="2133" dirty="0"/>
            </a:br>
            <a:r>
              <a:rPr lang="en-US" altLang="en-US" dirty="0"/>
              <a:t>Default Gateway</a:t>
            </a:r>
          </a:p>
        </p:txBody>
      </p:sp>
      <p:sp>
        <p:nvSpPr>
          <p:cNvPr id="55299" name="Rectangle 3"/>
          <p:cNvSpPr>
            <a:spLocks noGrp="1" noChangeArrowheads="1"/>
          </p:cNvSpPr>
          <p:nvPr>
            <p:ph type="body" idx="1"/>
          </p:nvPr>
        </p:nvSpPr>
        <p:spPr>
          <a:xfrm>
            <a:off x="487681" y="1094736"/>
            <a:ext cx="11380580" cy="4501392"/>
          </a:xfrm>
        </p:spPr>
        <p:txBody>
          <a:bodyPr/>
          <a:lstStyle/>
          <a:p>
            <a:pPr marL="0" indent="0">
              <a:buNone/>
            </a:pPr>
            <a:r>
              <a:rPr lang="en-US" sz="2400" dirty="0"/>
              <a:t>A router or layer 3 switch can be a default-gateway.</a:t>
            </a:r>
          </a:p>
          <a:p>
            <a:pPr marL="0" indent="0">
              <a:buNone/>
            </a:pPr>
            <a:r>
              <a:rPr lang="en-US" sz="2400" dirty="0"/>
              <a:t>Features of a default gateway (DGW):</a:t>
            </a:r>
          </a:p>
          <a:p>
            <a:pPr lvl="1">
              <a:buFont typeface="Arial" panose="020B0604020202020204" pitchFamily="34" charset="0"/>
              <a:buChar char="•"/>
            </a:pPr>
            <a:r>
              <a:rPr lang="en-US" sz="2267" dirty="0"/>
              <a:t>It must have an IP address in the same range as the rest of the LAN.</a:t>
            </a:r>
          </a:p>
          <a:p>
            <a:pPr lvl="1">
              <a:buFont typeface="Arial" panose="020B0604020202020204" pitchFamily="34" charset="0"/>
              <a:buChar char="•"/>
            </a:pPr>
            <a:r>
              <a:rPr lang="en-US" sz="2267" dirty="0"/>
              <a:t>It can accept data from the LAN and is capable of forwarding traffic off of the LAN.</a:t>
            </a:r>
          </a:p>
          <a:p>
            <a:pPr lvl="1">
              <a:buFont typeface="Arial" panose="020B0604020202020204" pitchFamily="34" charset="0"/>
              <a:buChar char="•"/>
            </a:pPr>
            <a:r>
              <a:rPr lang="en-US" sz="2267" dirty="0"/>
              <a:t>It can route to other networks.</a:t>
            </a:r>
          </a:p>
          <a:p>
            <a:pPr marL="0" indent="0">
              <a:buNone/>
            </a:pPr>
            <a:r>
              <a:rPr lang="en-US" sz="2400" dirty="0"/>
              <a:t>If a device has no default gateway or a bad default gateway, its traffic will not be able to leave the LAN.</a:t>
            </a:r>
          </a:p>
          <a:p>
            <a:pPr lvl="1"/>
            <a:endParaRPr lang="en-US" sz="2267" dirty="0"/>
          </a:p>
        </p:txBody>
      </p:sp>
    </p:spTree>
    <p:extLst>
      <p:ext uri="{BB962C8B-B14F-4D97-AF65-F5344CB8AC3E}">
        <p14:creationId xmlns:p14="http://schemas.microsoft.com/office/powerpoint/2010/main" val="4121643246"/>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12192000" cy="1010068"/>
          </a:xfrm>
        </p:spPr>
        <p:txBody>
          <a:bodyPr/>
          <a:lstStyle/>
          <a:p>
            <a:r>
              <a:rPr lang="en-US" altLang="en-US" sz="2133" dirty="0"/>
              <a:t>How a Host Routes</a:t>
            </a:r>
            <a:br>
              <a:rPr lang="en-US" altLang="en-US" sz="2133" dirty="0"/>
            </a:br>
            <a:r>
              <a:rPr lang="en-US" altLang="en-US" dirty="0"/>
              <a:t>A Host Routes to the Default Gateway</a:t>
            </a:r>
          </a:p>
        </p:txBody>
      </p:sp>
      <p:sp>
        <p:nvSpPr>
          <p:cNvPr id="55299" name="Rectangle 3"/>
          <p:cNvSpPr>
            <a:spLocks noGrp="1" noChangeArrowheads="1"/>
          </p:cNvSpPr>
          <p:nvPr>
            <p:ph type="body" idx="1"/>
          </p:nvPr>
        </p:nvSpPr>
        <p:spPr>
          <a:xfrm>
            <a:off x="154821" y="1094736"/>
            <a:ext cx="5487663" cy="5059321"/>
          </a:xfrm>
        </p:spPr>
        <p:txBody>
          <a:bodyPr/>
          <a:lstStyle/>
          <a:p>
            <a:pPr>
              <a:buFont typeface="Arial" panose="020B0604020202020204" pitchFamily="34" charset="0"/>
              <a:buChar char="•"/>
            </a:pPr>
            <a:r>
              <a:rPr lang="en-US" sz="2400" dirty="0"/>
              <a:t>The host will know the default gateway (DGW) either statically or through DHCP in IPv4.</a:t>
            </a:r>
          </a:p>
          <a:p>
            <a:pPr>
              <a:buFont typeface="Arial" panose="020B0604020202020204" pitchFamily="34" charset="0"/>
              <a:buChar char="•"/>
            </a:pPr>
            <a:r>
              <a:rPr lang="en-US" sz="2400" dirty="0"/>
              <a:t>IPv6 sends the DGW through a router solicitation (RS) or can be configured manually.</a:t>
            </a:r>
          </a:p>
          <a:p>
            <a:pPr>
              <a:buFont typeface="Arial" panose="020B0604020202020204" pitchFamily="34" charset="0"/>
              <a:buChar char="•"/>
            </a:pPr>
            <a:r>
              <a:rPr lang="en-US" sz="2400" dirty="0"/>
              <a:t> A DGW is static route which will be a last resort route in the routing table.</a:t>
            </a:r>
          </a:p>
          <a:p>
            <a:pPr>
              <a:buFont typeface="Arial" panose="020B0604020202020204" pitchFamily="34" charset="0"/>
              <a:buChar char="•"/>
            </a:pPr>
            <a:r>
              <a:rPr lang="en-US" sz="2400" dirty="0"/>
              <a:t>All device on the LAN will need the DGW of the router if they intend to send traffic remotely.</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827" y="2001561"/>
            <a:ext cx="6354445" cy="297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191498"/>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
            <a:ext cx="12192000" cy="1010068"/>
          </a:xfrm>
        </p:spPr>
        <p:txBody>
          <a:bodyPr/>
          <a:lstStyle/>
          <a:p>
            <a:r>
              <a:rPr lang="en-US" altLang="en-US" sz="2133" dirty="0"/>
              <a:t>How a Host Routes </a:t>
            </a:r>
            <a:br>
              <a:rPr lang="en-US" altLang="en-US" sz="2133" dirty="0"/>
            </a:br>
            <a:r>
              <a:rPr lang="en-US" altLang="en-US" dirty="0"/>
              <a:t>Host Routing Tables</a:t>
            </a:r>
          </a:p>
        </p:txBody>
      </p:sp>
      <p:sp>
        <p:nvSpPr>
          <p:cNvPr id="55299" name="Rectangle 3"/>
          <p:cNvSpPr>
            <a:spLocks noGrp="1" noChangeArrowheads="1"/>
          </p:cNvSpPr>
          <p:nvPr>
            <p:ph type="body" idx="1"/>
          </p:nvPr>
        </p:nvSpPr>
        <p:spPr>
          <a:xfrm>
            <a:off x="154820" y="1094736"/>
            <a:ext cx="3758813" cy="5059321"/>
          </a:xfrm>
        </p:spPr>
        <p:txBody>
          <a:bodyPr/>
          <a:lstStyle/>
          <a:p>
            <a:pPr>
              <a:buFont typeface="Arial" panose="020B0604020202020204" pitchFamily="34" charset="0"/>
              <a:buChar char="•"/>
            </a:pPr>
            <a:r>
              <a:rPr lang="en-US" sz="2267" dirty="0"/>
              <a:t>On Windows, route print or </a:t>
            </a:r>
            <a:r>
              <a:rPr lang="en-US" sz="2267" dirty="0" err="1"/>
              <a:t>netstat</a:t>
            </a:r>
            <a:r>
              <a:rPr lang="en-US" sz="2267" dirty="0"/>
              <a:t>  -r to display the PC routing table</a:t>
            </a:r>
          </a:p>
          <a:p>
            <a:pPr>
              <a:buFont typeface="Arial" panose="020B0604020202020204" pitchFamily="34" charset="0"/>
              <a:buChar char="•"/>
            </a:pPr>
            <a:r>
              <a:rPr lang="en-US" sz="2267" dirty="0"/>
              <a:t>Three sections displayed by these two commands:</a:t>
            </a:r>
          </a:p>
          <a:p>
            <a:pPr lvl="1"/>
            <a:r>
              <a:rPr lang="en-US" sz="2133" dirty="0"/>
              <a:t>Interface List – all potential interfaces and MAC addressing</a:t>
            </a:r>
          </a:p>
          <a:p>
            <a:pPr lvl="1"/>
            <a:r>
              <a:rPr lang="en-US" sz="2133" dirty="0"/>
              <a:t>IPv4 Routing Table</a:t>
            </a:r>
          </a:p>
          <a:p>
            <a:pPr lvl="1"/>
            <a:r>
              <a:rPr lang="en-US" sz="2133" dirty="0"/>
              <a:t>IPv6 Routing Table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153" y="1243585"/>
            <a:ext cx="7314439" cy="4984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8614824"/>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4" y="1220546"/>
            <a:ext cx="10975285" cy="2403188"/>
          </a:xfrm>
        </p:spPr>
        <p:txBody>
          <a:bodyPr/>
          <a:lstStyle/>
          <a:p>
            <a:r>
              <a:rPr lang="en-US" dirty="0">
                <a:solidFill>
                  <a:schemeClr val="accent5">
                    <a:lumMod val="40000"/>
                    <a:lumOff val="60000"/>
                  </a:schemeClr>
                </a:solidFill>
              </a:rPr>
              <a:t>8.5 Introduction to Routing</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Introduction to Routing</a:t>
            </a:r>
            <a:br>
              <a:rPr lang="en-US" altLang="en-US" dirty="0"/>
            </a:br>
            <a:r>
              <a:rPr lang="en-US" altLang="en-US" dirty="0"/>
              <a:t>Router Packet Forwarding Decision</a:t>
            </a:r>
            <a:endParaRPr lang="en-CA" altLang="en-US" dirty="0"/>
          </a:p>
        </p:txBody>
      </p:sp>
      <p:sp>
        <p:nvSpPr>
          <p:cNvPr id="13315" name="Content Placeholder 2"/>
          <p:cNvSpPr>
            <a:spLocks noGrp="1"/>
          </p:cNvSpPr>
          <p:nvPr>
            <p:ph idx="1"/>
          </p:nvPr>
        </p:nvSpPr>
        <p:spPr>
          <a:xfrm>
            <a:off x="231007" y="1096132"/>
            <a:ext cx="11742821" cy="718625"/>
          </a:xfrm>
        </p:spPr>
        <p:txBody>
          <a:bodyPr/>
          <a:lstStyle/>
          <a:p>
            <a:pPr marL="0" indent="0">
              <a:buNone/>
            </a:pPr>
            <a:r>
              <a:rPr lang="en-US" dirty="0"/>
              <a:t>What happens when the router receives the frame from the host device?</a:t>
            </a:r>
            <a:endParaRPr lang="en-CA" altLang="en-US" dirty="0"/>
          </a:p>
          <a:p>
            <a:pPr lvl="1"/>
            <a:endParaRPr lang="en-CA"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07" y="1814757"/>
            <a:ext cx="7252096" cy="4422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8548" y="2882868"/>
            <a:ext cx="3978443" cy="2503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Introduction to Routing</a:t>
            </a:r>
            <a:br>
              <a:rPr lang="en-US" altLang="en-US" dirty="0"/>
            </a:br>
            <a:r>
              <a:rPr lang="en-US" altLang="en-US" dirty="0"/>
              <a:t>IP Router Routing Table</a:t>
            </a:r>
            <a:endParaRPr lang="en-CA" altLang="en-US" dirty="0"/>
          </a:p>
        </p:txBody>
      </p:sp>
      <p:sp>
        <p:nvSpPr>
          <p:cNvPr id="13315" name="Content Placeholder 2"/>
          <p:cNvSpPr>
            <a:spLocks noGrp="1"/>
          </p:cNvSpPr>
          <p:nvPr>
            <p:ph idx="1"/>
          </p:nvPr>
        </p:nvSpPr>
        <p:spPr>
          <a:xfrm>
            <a:off x="387049" y="1065258"/>
            <a:ext cx="11804953" cy="3230591"/>
          </a:xfrm>
        </p:spPr>
        <p:txBody>
          <a:bodyPr/>
          <a:lstStyle/>
          <a:p>
            <a:pPr marL="0" indent="0">
              <a:buNone/>
            </a:pPr>
            <a:r>
              <a:rPr lang="en-US" dirty="0"/>
              <a:t>There three types of routes in a router’s routing table:</a:t>
            </a:r>
          </a:p>
          <a:p>
            <a:pPr>
              <a:buFont typeface="Arial" panose="020B0604020202020204" pitchFamily="34" charset="0"/>
              <a:buChar char="•"/>
            </a:pPr>
            <a:r>
              <a:rPr lang="en-US" altLang="en-US" b="1" dirty="0"/>
              <a:t>Directly Connected </a:t>
            </a:r>
            <a:r>
              <a:rPr lang="en-US" altLang="en-US" dirty="0"/>
              <a:t>– These routes are automatically added by the router, provided the interface is active and has addressing.</a:t>
            </a:r>
          </a:p>
          <a:p>
            <a:pPr>
              <a:buFont typeface="Arial" panose="020B0604020202020204" pitchFamily="34" charset="0"/>
              <a:buChar char="•"/>
            </a:pPr>
            <a:r>
              <a:rPr lang="en-US" altLang="en-US" b="1" dirty="0"/>
              <a:t>Remote</a:t>
            </a:r>
            <a:r>
              <a:rPr lang="en-US" altLang="en-US" dirty="0"/>
              <a:t> – These are the routes the router does not have a direct connection and may be learned:</a:t>
            </a:r>
          </a:p>
          <a:p>
            <a:pPr lvl="1">
              <a:buFont typeface="Arial" panose="020B0604020202020204" pitchFamily="34" charset="0"/>
              <a:buChar char="•"/>
            </a:pPr>
            <a:r>
              <a:rPr lang="en-US" altLang="en-US" dirty="0"/>
              <a:t>Manually – with a static route</a:t>
            </a:r>
          </a:p>
          <a:p>
            <a:pPr lvl="1">
              <a:buFont typeface="Arial" panose="020B0604020202020204" pitchFamily="34" charset="0"/>
              <a:buChar char="•"/>
            </a:pPr>
            <a:r>
              <a:rPr lang="en-US" altLang="en-US" dirty="0"/>
              <a:t>Dynamically – by using a routing protocol to have the routers share their information with each other</a:t>
            </a:r>
          </a:p>
          <a:p>
            <a:pPr>
              <a:buFont typeface="Arial" panose="020B0604020202020204" pitchFamily="34" charset="0"/>
              <a:buChar char="•"/>
            </a:pPr>
            <a:r>
              <a:rPr lang="en-US" altLang="en-US" b="1" dirty="0"/>
              <a:t>Default Route </a:t>
            </a:r>
            <a:r>
              <a:rPr lang="en-US" altLang="en-US" dirty="0"/>
              <a:t>– this forwards all traffic to a specific direction when there is not a match in the routing table </a:t>
            </a:r>
            <a:endParaRPr lang="en-CA" altLang="en-US" dirty="0"/>
          </a:p>
          <a:p>
            <a:pPr lvl="1"/>
            <a:endParaRPr lang="en-CA" altLang="en-US" dirty="0"/>
          </a:p>
          <a:p>
            <a:pPr lvl="1"/>
            <a:endParaRPr lang="en-CA"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724" y="4295849"/>
            <a:ext cx="7135528" cy="2033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1866069"/>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 y="55191"/>
            <a:ext cx="4106777" cy="1010068"/>
          </a:xfrm>
        </p:spPr>
        <p:txBody>
          <a:bodyPr/>
          <a:lstStyle/>
          <a:p>
            <a:r>
              <a:rPr lang="en-US" altLang="en-US" sz="2133" dirty="0"/>
              <a:t>Introduction to Routing</a:t>
            </a:r>
            <a:br>
              <a:rPr lang="en-US" altLang="en-US" dirty="0"/>
            </a:br>
            <a:r>
              <a:rPr lang="en-US" altLang="en-US" dirty="0"/>
              <a:t>Static Routing</a:t>
            </a:r>
            <a:endParaRPr lang="en-CA" altLang="en-US" dirty="0"/>
          </a:p>
        </p:txBody>
      </p:sp>
      <p:sp>
        <p:nvSpPr>
          <p:cNvPr id="3" name="Content Placeholder 2"/>
          <p:cNvSpPr>
            <a:spLocks noGrp="1"/>
          </p:cNvSpPr>
          <p:nvPr>
            <p:ph idx="1"/>
          </p:nvPr>
        </p:nvSpPr>
        <p:spPr>
          <a:xfrm>
            <a:off x="192087" y="1065260"/>
            <a:ext cx="5128059" cy="4088632"/>
          </a:xfrm>
        </p:spPr>
        <p:txBody>
          <a:bodyPr/>
          <a:lstStyle/>
          <a:p>
            <a:pPr marL="0" indent="0">
              <a:buNone/>
            </a:pPr>
            <a:r>
              <a:rPr lang="en-US" sz="2133" dirty="0"/>
              <a:t>Static Route Characteristics:</a:t>
            </a:r>
          </a:p>
          <a:p>
            <a:pPr>
              <a:buFont typeface="Arial" panose="020B0604020202020204" pitchFamily="34" charset="0"/>
              <a:buChar char="•"/>
            </a:pPr>
            <a:r>
              <a:rPr lang="en-US" sz="2133" dirty="0"/>
              <a:t>Must be configured manually</a:t>
            </a:r>
          </a:p>
          <a:p>
            <a:pPr>
              <a:buFont typeface="Arial" panose="020B0604020202020204" pitchFamily="34" charset="0"/>
              <a:buChar char="•"/>
            </a:pPr>
            <a:r>
              <a:rPr lang="en-US" sz="2133" dirty="0"/>
              <a:t>Must be adjusted manually by the administrator when there is a change in the topology</a:t>
            </a:r>
          </a:p>
          <a:p>
            <a:pPr>
              <a:buFont typeface="Arial" panose="020B0604020202020204" pitchFamily="34" charset="0"/>
              <a:buChar char="•"/>
            </a:pPr>
            <a:r>
              <a:rPr lang="en-US" sz="2133" dirty="0"/>
              <a:t>Good for small non-redundant networks</a:t>
            </a:r>
          </a:p>
          <a:p>
            <a:pPr>
              <a:buFont typeface="Arial" panose="020B0604020202020204" pitchFamily="34" charset="0"/>
              <a:buChar char="•"/>
            </a:pPr>
            <a:r>
              <a:rPr lang="en-US" sz="2133" dirty="0"/>
              <a:t>Often used in conjunction with a dynamic routing protocol for configuring a default route</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45" y="305309"/>
            <a:ext cx="6677008" cy="317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146" y="3583798"/>
            <a:ext cx="6677009" cy="2823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5251992"/>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 y="55191"/>
            <a:ext cx="4106777" cy="1010068"/>
          </a:xfrm>
        </p:spPr>
        <p:txBody>
          <a:bodyPr/>
          <a:lstStyle/>
          <a:p>
            <a:r>
              <a:rPr lang="en-US" altLang="en-US" sz="2133" dirty="0"/>
              <a:t>Introduction to Routing</a:t>
            </a:r>
            <a:br>
              <a:rPr lang="en-US" altLang="en-US" sz="2133" dirty="0"/>
            </a:br>
            <a:r>
              <a:rPr lang="en-US" altLang="en-US" dirty="0"/>
              <a:t>Dynamic Routing</a:t>
            </a:r>
            <a:endParaRPr lang="en-CA" altLang="en-US" dirty="0"/>
          </a:p>
        </p:txBody>
      </p:sp>
      <p:sp>
        <p:nvSpPr>
          <p:cNvPr id="3" name="Content Placeholder 2"/>
          <p:cNvSpPr>
            <a:spLocks noGrp="1"/>
          </p:cNvSpPr>
          <p:nvPr>
            <p:ph idx="1"/>
          </p:nvPr>
        </p:nvSpPr>
        <p:spPr>
          <a:xfrm>
            <a:off x="192087" y="1065260"/>
            <a:ext cx="5128059" cy="3950085"/>
          </a:xfrm>
        </p:spPr>
        <p:txBody>
          <a:bodyPr/>
          <a:lstStyle/>
          <a:p>
            <a:pPr marL="0" indent="0">
              <a:buNone/>
            </a:pPr>
            <a:r>
              <a:rPr lang="en-US" sz="2133" dirty="0"/>
              <a:t>Dynamic Routes Automatically:</a:t>
            </a:r>
          </a:p>
          <a:p>
            <a:pPr>
              <a:buFont typeface="Arial" panose="020B0604020202020204" pitchFamily="34" charset="0"/>
              <a:buChar char="•"/>
            </a:pPr>
            <a:r>
              <a:rPr lang="en-US" sz="2133" dirty="0"/>
              <a:t>Discover remote networks</a:t>
            </a:r>
          </a:p>
          <a:p>
            <a:pPr>
              <a:buFont typeface="Arial" panose="020B0604020202020204" pitchFamily="34" charset="0"/>
              <a:buChar char="•"/>
            </a:pPr>
            <a:r>
              <a:rPr lang="en-US" sz="2133" dirty="0"/>
              <a:t>Maintain up-to-date information</a:t>
            </a:r>
          </a:p>
          <a:p>
            <a:pPr>
              <a:buFont typeface="Arial" panose="020B0604020202020204" pitchFamily="34" charset="0"/>
              <a:buChar char="•"/>
            </a:pPr>
            <a:r>
              <a:rPr lang="en-US" sz="2133" dirty="0"/>
              <a:t>Choose the best path to the destination</a:t>
            </a:r>
          </a:p>
          <a:p>
            <a:pPr>
              <a:buFont typeface="Arial" panose="020B0604020202020204" pitchFamily="34" charset="0"/>
              <a:buChar char="•"/>
            </a:pPr>
            <a:r>
              <a:rPr lang="en-US" sz="2133" dirty="0"/>
              <a:t>Find new best paths when there is a topology change</a:t>
            </a:r>
          </a:p>
          <a:p>
            <a:pPr marL="0" indent="0">
              <a:buNone/>
            </a:pPr>
            <a:r>
              <a:rPr lang="en-US" sz="2133" dirty="0"/>
              <a:t>Dynamic routing can also share static default routes with the other routers.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46" y="477407"/>
            <a:ext cx="6677009" cy="2571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146" y="3082951"/>
            <a:ext cx="6192981" cy="329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7906835"/>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2133" dirty="0"/>
              <a:t>Introduction to Routing</a:t>
            </a:r>
            <a:br>
              <a:rPr lang="en-US" altLang="en-US" dirty="0"/>
            </a:br>
            <a:r>
              <a:rPr lang="en-US" altLang="en-US" dirty="0"/>
              <a:t>Introduction to an IPv4 Routing Table</a:t>
            </a:r>
            <a:endParaRPr lang="en-CA" altLang="en-US" dirty="0"/>
          </a:p>
        </p:txBody>
      </p:sp>
      <p:sp>
        <p:nvSpPr>
          <p:cNvPr id="13315" name="Content Placeholder 2"/>
          <p:cNvSpPr>
            <a:spLocks noGrp="1"/>
          </p:cNvSpPr>
          <p:nvPr>
            <p:ph idx="1"/>
          </p:nvPr>
        </p:nvSpPr>
        <p:spPr>
          <a:xfrm>
            <a:off x="180109" y="1089749"/>
            <a:ext cx="5306291" cy="4964687"/>
          </a:xfrm>
        </p:spPr>
        <p:txBody>
          <a:bodyPr/>
          <a:lstStyle/>
          <a:p>
            <a:pPr marL="0" indent="0">
              <a:buNone/>
            </a:pPr>
            <a:r>
              <a:rPr lang="en-CA" altLang="en-US" dirty="0"/>
              <a:t>The </a:t>
            </a:r>
            <a:r>
              <a:rPr lang="en-US" b="1" dirty="0"/>
              <a:t>show ip route </a:t>
            </a:r>
            <a:r>
              <a:rPr lang="en-US" dirty="0"/>
              <a:t>command shows the following route sources:</a:t>
            </a:r>
          </a:p>
          <a:p>
            <a:pPr lvl="1"/>
            <a:r>
              <a:rPr lang="en-US" b="1" dirty="0"/>
              <a:t>L</a:t>
            </a:r>
            <a:r>
              <a:rPr lang="en-US" dirty="0"/>
              <a:t> - Directly connected local interface IP address</a:t>
            </a:r>
          </a:p>
          <a:p>
            <a:pPr lvl="1"/>
            <a:r>
              <a:rPr lang="en-US" b="1" dirty="0"/>
              <a:t>C</a:t>
            </a:r>
            <a:r>
              <a:rPr lang="en-US" dirty="0"/>
              <a:t> – Directly connected network</a:t>
            </a:r>
          </a:p>
          <a:p>
            <a:pPr lvl="1"/>
            <a:r>
              <a:rPr lang="en-US" b="1" dirty="0"/>
              <a:t>S</a:t>
            </a:r>
            <a:r>
              <a:rPr lang="en-US" dirty="0"/>
              <a:t> – Static route was manually configured by an administrator</a:t>
            </a:r>
          </a:p>
          <a:p>
            <a:pPr lvl="1"/>
            <a:r>
              <a:rPr lang="en-US" b="1" dirty="0"/>
              <a:t>O</a:t>
            </a:r>
            <a:r>
              <a:rPr lang="en-US" dirty="0"/>
              <a:t> –  OSPF</a:t>
            </a:r>
          </a:p>
          <a:p>
            <a:pPr lvl="1"/>
            <a:r>
              <a:rPr lang="en-US" b="1" dirty="0"/>
              <a:t>D</a:t>
            </a:r>
            <a:r>
              <a:rPr lang="en-US" dirty="0"/>
              <a:t> – EIGRP</a:t>
            </a:r>
          </a:p>
          <a:p>
            <a:pPr marL="0" indent="0">
              <a:buNone/>
            </a:pPr>
            <a:r>
              <a:rPr lang="en-CA" altLang="en-US" dirty="0"/>
              <a:t>This command shows types of routes:</a:t>
            </a:r>
          </a:p>
          <a:p>
            <a:pPr lvl="1"/>
            <a:r>
              <a:rPr lang="en-CA" altLang="en-US" dirty="0"/>
              <a:t>Directly Connected – C and L</a:t>
            </a:r>
          </a:p>
          <a:p>
            <a:pPr lvl="1"/>
            <a:r>
              <a:rPr lang="en-CA" altLang="en-US" dirty="0"/>
              <a:t>Remote Routes – O, D, etc.</a:t>
            </a:r>
          </a:p>
          <a:p>
            <a:pPr lvl="1"/>
            <a:r>
              <a:rPr lang="en-CA" altLang="en-US" dirty="0"/>
              <a:t>Default Routes – S* </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656" y="1089750"/>
            <a:ext cx="6539345" cy="5200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3737095"/>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25996" y="3088641"/>
            <a:ext cx="8896944" cy="1440191"/>
          </a:xfrm>
        </p:spPr>
        <p:txBody>
          <a:bodyPr/>
          <a:lstStyle/>
          <a:p>
            <a:r>
              <a:rPr lang="en-US" dirty="0">
                <a:solidFill>
                  <a:schemeClr val="accent5">
                    <a:lumMod val="40000"/>
                    <a:lumOff val="60000"/>
                  </a:schemeClr>
                </a:solidFill>
              </a:rPr>
              <a:t>Module 4: Physical Layer</a:t>
            </a:r>
          </a:p>
        </p:txBody>
      </p:sp>
      <p:sp>
        <p:nvSpPr>
          <p:cNvPr id="7" name="Subtitle 6"/>
          <p:cNvSpPr>
            <a:spLocks noGrp="1"/>
          </p:cNvSpPr>
          <p:nvPr>
            <p:ph type="subTitle" idx="1"/>
          </p:nvPr>
        </p:nvSpPr>
        <p:spPr>
          <a:xfrm>
            <a:off x="625996" y="5079368"/>
            <a:ext cx="3158605" cy="1202899"/>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59723359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1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4.xml><?xml version="1.0" encoding="utf-8"?>
<a:theme xmlns:a="http://schemas.openxmlformats.org/drawingml/2006/main" name="2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5.xml><?xml version="1.0" encoding="utf-8"?>
<a:theme xmlns:a="http://schemas.openxmlformats.org/drawingml/2006/main" name="3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6.xml><?xml version="1.0" encoding="utf-8"?>
<a:theme xmlns:a="http://schemas.openxmlformats.org/drawingml/2006/main" name="4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7.xml><?xml version="1.0" encoding="utf-8"?>
<a:theme xmlns:a="http://schemas.openxmlformats.org/drawingml/2006/main" name="5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TotalTime>
  <Words>12817</Words>
  <Application>Microsoft Office PowerPoint</Application>
  <PresentationFormat>Widescreen</PresentationFormat>
  <Paragraphs>1742</Paragraphs>
  <Slides>156</Slides>
  <Notes>156</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156</vt:i4>
      </vt:variant>
    </vt:vector>
  </HeadingPairs>
  <TitlesOfParts>
    <vt:vector size="170" baseType="lpstr">
      <vt:lpstr>Aptos</vt:lpstr>
      <vt:lpstr>Aptos Display</vt:lpstr>
      <vt:lpstr>Arial</vt:lpstr>
      <vt:lpstr>Calibri</vt:lpstr>
      <vt:lpstr>CiscoSans ExtraLight</vt:lpstr>
      <vt:lpstr>Courier New</vt:lpstr>
      <vt:lpstr>Wingdings</vt:lpstr>
      <vt:lpstr>Office Theme</vt:lpstr>
      <vt:lpstr>Default Theme</vt:lpstr>
      <vt:lpstr>1_Default Theme</vt:lpstr>
      <vt:lpstr>2_Default Theme</vt:lpstr>
      <vt:lpstr>3_Default Theme</vt:lpstr>
      <vt:lpstr>4_Default Theme</vt:lpstr>
      <vt:lpstr>5_Default Theme</vt:lpstr>
      <vt:lpstr>Module 3: Protocols and Models</vt:lpstr>
      <vt:lpstr>Module Objectives</vt:lpstr>
      <vt:lpstr>3.1 The Rules</vt:lpstr>
      <vt:lpstr>The Rules Communications Fundamentals</vt:lpstr>
      <vt:lpstr>The Rules Communications Protocols</vt:lpstr>
      <vt:lpstr>The Rules Rule Establishment</vt:lpstr>
      <vt:lpstr>The Rules Rule Establishment (Cont.)</vt:lpstr>
      <vt:lpstr>The Rules Network Protocol Requirements</vt:lpstr>
      <vt:lpstr>The Rules Message Encoding</vt:lpstr>
      <vt:lpstr>The Rules Message Formatting and Encapsulation</vt:lpstr>
      <vt:lpstr>The Rules Message Size</vt:lpstr>
      <vt:lpstr>The Rules Message Timing</vt:lpstr>
      <vt:lpstr>The Rules Message Delivery Options</vt:lpstr>
      <vt:lpstr>The Rules A Note About the Node Icon</vt:lpstr>
      <vt:lpstr>3.2 Protocols</vt:lpstr>
      <vt:lpstr>Protocols Network Protocol Overview</vt:lpstr>
      <vt:lpstr>Protocols Network Protocol Functions</vt:lpstr>
      <vt:lpstr>Protocols Protocol Interaction</vt:lpstr>
      <vt:lpstr>3.3 Protocol Suites</vt:lpstr>
      <vt:lpstr>Protocol Suites Network Protocol Suites</vt:lpstr>
      <vt:lpstr>Protocol Suites Evolution of Protocol Suites</vt:lpstr>
      <vt:lpstr>Protocol Suites TCP/IP Protocol Example</vt:lpstr>
      <vt:lpstr>Protocol Suites TCP/IP Protocol Suite</vt:lpstr>
      <vt:lpstr>Protocol Suites TCP/IP Communication Process</vt:lpstr>
      <vt:lpstr>Module 9: Address Resolution</vt:lpstr>
      <vt:lpstr>Module Objectives</vt:lpstr>
      <vt:lpstr>9.1 MAC and IP</vt:lpstr>
      <vt:lpstr>MAC and IP Destination on Same Network</vt:lpstr>
      <vt:lpstr>MAC and IP Destination on Remote Network</vt:lpstr>
      <vt:lpstr>9.2 ARP</vt:lpstr>
      <vt:lpstr>ARP ARP Overview</vt:lpstr>
      <vt:lpstr>ARP ARP Functions</vt:lpstr>
      <vt:lpstr>ARP Removing Entries from an ARP Table</vt:lpstr>
      <vt:lpstr>ARP ARP Tables on Networking Devices</vt:lpstr>
      <vt:lpstr>ARP ARP Issues – ARP Broadcasting and ARP Spoofing</vt:lpstr>
      <vt:lpstr>Module 14: Transport Layer</vt:lpstr>
      <vt:lpstr>Module Objectives</vt:lpstr>
      <vt:lpstr>14.1 Transportation of Data</vt:lpstr>
      <vt:lpstr>Transportation of Data Role of the Transport Layer</vt:lpstr>
      <vt:lpstr>Transportation of Data Transport Layer Responsibilities</vt:lpstr>
      <vt:lpstr>Transportation of Data Transport Layer Protocols</vt:lpstr>
      <vt:lpstr>Transportation of Data Transmission Control Protocol</vt:lpstr>
      <vt:lpstr>Transportation of Data User Datagram Protocol (UDP)</vt:lpstr>
      <vt:lpstr>Transportation of Data The Right Transport Layer Protocol for the Right Application</vt:lpstr>
      <vt:lpstr>14.2 TCP Overview</vt:lpstr>
      <vt:lpstr>TCP Overview TCP Features</vt:lpstr>
      <vt:lpstr>TCP Overview TCP  Header</vt:lpstr>
      <vt:lpstr>TCP Overview TCP Header Fields</vt:lpstr>
      <vt:lpstr>TCP Overview Applications that use TCP</vt:lpstr>
      <vt:lpstr>14.3 UDP Overview</vt:lpstr>
      <vt:lpstr>UDP Overview UDP Features</vt:lpstr>
      <vt:lpstr>UDP Overview UDP Header</vt:lpstr>
      <vt:lpstr>UDP Overview UDP Header Fields</vt:lpstr>
      <vt:lpstr>UDP Overview Applications that use UDP</vt:lpstr>
      <vt:lpstr>14.4 Port Numbers</vt:lpstr>
      <vt:lpstr>Port Numbers Multiple Separate Communications</vt:lpstr>
      <vt:lpstr>Port numbers Socket Pairs</vt:lpstr>
      <vt:lpstr>Port Numbers Port Number Groups</vt:lpstr>
      <vt:lpstr>Port Numbers Port Number Groups (Cont.)</vt:lpstr>
      <vt:lpstr>Port Numbers The netstat Command</vt:lpstr>
      <vt:lpstr>14.5 TCP Communication Process</vt:lpstr>
      <vt:lpstr>TCP Communication Process TCP Server Processes</vt:lpstr>
      <vt:lpstr>TCP Communication Process TCP Connection Establishment</vt:lpstr>
      <vt:lpstr>TCP Communication Process Session Termination</vt:lpstr>
      <vt:lpstr>TCP Communication Process TCP Three-Way Handshake Analysis</vt:lpstr>
      <vt:lpstr>TCP Communication Process TCP Three-Way Handshake Analysis (Cont.)</vt:lpstr>
      <vt:lpstr>Module 8: Network Layer</vt:lpstr>
      <vt:lpstr>Module 8: Topics</vt:lpstr>
      <vt:lpstr>8.1 Network Layer Characteristics</vt:lpstr>
      <vt:lpstr>Network Layer Characteristics The Network Layer</vt:lpstr>
      <vt:lpstr>Network Layer Characteristics IP Encapsulation</vt:lpstr>
      <vt:lpstr>Network Layer Characteristics Characteristics of IP</vt:lpstr>
      <vt:lpstr>Network Layer Characteristics Connectionless</vt:lpstr>
      <vt:lpstr>Network Layer Characteristics Best Effort</vt:lpstr>
      <vt:lpstr>Network Layer Characteristics Media Independent</vt:lpstr>
      <vt:lpstr>Network Layer Characteristics Media Independent (Contd.)</vt:lpstr>
      <vt:lpstr>8.2 IPv4 Packet</vt:lpstr>
      <vt:lpstr>IPv4 Packet IPv4 Packet Header</vt:lpstr>
      <vt:lpstr>IPv4 Packet IPv4 Packet Header Fields</vt:lpstr>
      <vt:lpstr>IPv4 Packet IPv4 Packet Header Fields</vt:lpstr>
      <vt:lpstr>8.3 IPv6 Packets</vt:lpstr>
      <vt:lpstr>IPv6 Packets Limitations of IPv4</vt:lpstr>
      <vt:lpstr>IPv6 Packets IPv6 Overview</vt:lpstr>
      <vt:lpstr>IPv6 Packets IPv4 Packet Header Fields in the IPv6 Packet Header</vt:lpstr>
      <vt:lpstr>IPv6 Packets IPv6 Packet Header</vt:lpstr>
      <vt:lpstr>IPv6 Packets IPv6 Packet Header (Cont.)</vt:lpstr>
      <vt:lpstr>8.4 How a Host Routes</vt:lpstr>
      <vt:lpstr>How a Host Routes Host Forwarding Decision</vt:lpstr>
      <vt:lpstr>How a Host Routes Host Forwarding Decision (Cont.)</vt:lpstr>
      <vt:lpstr>How a Host Routes Default Gateway</vt:lpstr>
      <vt:lpstr>How a Host Routes A Host Routes to the Default Gateway</vt:lpstr>
      <vt:lpstr>How a Host Routes  Host Routing Tables</vt:lpstr>
      <vt:lpstr>8.5 Introduction to Routing</vt:lpstr>
      <vt:lpstr>Introduction to Routing Router Packet Forwarding Decision</vt:lpstr>
      <vt:lpstr>Introduction to Routing IP Router Routing Table</vt:lpstr>
      <vt:lpstr>Introduction to Routing Static Routing</vt:lpstr>
      <vt:lpstr>Introduction to Routing Dynamic Routing</vt:lpstr>
      <vt:lpstr>Introduction to Routing Introduction to an IPv4 Routing Table</vt:lpstr>
      <vt:lpstr>Module 4: Physical Layer</vt:lpstr>
      <vt:lpstr>Module Objectives</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Physical Layer Characteristics Bandwidth Terminology</vt:lpstr>
      <vt:lpstr>4.3 Copper Cabling</vt:lpstr>
      <vt:lpstr>Copper Cabling Characteristics of Copper Cabling</vt:lpstr>
      <vt:lpstr>Copper Cabling Types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Wireless Media Wireless LAN</vt:lpstr>
      <vt:lpstr>10.2 Device Discovery with LLDP</vt:lpstr>
      <vt:lpstr>Device Discovery with LLDP LLDP Overview</vt:lpstr>
      <vt:lpstr>Device Discovery with LLDP Configure and Verify LLDP</vt:lpstr>
      <vt:lpstr>Device Discovery with LLDP Discover Devices by Using LLDP</vt:lpstr>
      <vt:lpstr>Device Discovery with LLDP Discover Devices by Using LLDP (Cont.)</vt:lpstr>
      <vt:lpstr>10.4 SNMP</vt:lpstr>
      <vt:lpstr>SNMP Introduction to SNMP</vt:lpstr>
      <vt:lpstr>SNMP Introduction to SNMP (Cont.)</vt:lpstr>
      <vt:lpstr>SNMP SNMP Operation</vt:lpstr>
      <vt:lpstr>SNMP SNMP Operation (Cont.)</vt:lpstr>
      <vt:lpstr>SNMP SNMP Agent Traps</vt:lpstr>
      <vt:lpstr>SNMP SNMP Versions</vt:lpstr>
      <vt:lpstr>SNMP Community Strings</vt:lpstr>
      <vt:lpstr>SNMP MIB Object ID</vt:lpstr>
      <vt:lpstr>SNMP MIB Object ID (Cont.)</vt:lpstr>
      <vt:lpstr>SNMP SNMP Polling Scenario</vt:lpstr>
      <vt:lpstr>SNMP SNMP Object Navigator</vt:lpstr>
      <vt:lpstr>10.5 Syslog</vt:lpstr>
      <vt:lpstr>Syslog Introduction to Syslog</vt:lpstr>
      <vt:lpstr>Syslog Syslog Operation</vt:lpstr>
      <vt:lpstr>Syslog Syslog Message Format</vt:lpstr>
      <vt:lpstr>Syslog Syslog Facilities</vt:lpstr>
      <vt:lpstr>Syslog Syslog Facilities (Cont.)</vt:lpstr>
      <vt:lpstr>Syslog Configure Syslog Timestamp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 Comtois</dc:creator>
  <cp:lastModifiedBy>Rob Comtois</cp:lastModifiedBy>
  <cp:revision>9</cp:revision>
  <dcterms:created xsi:type="dcterms:W3CDTF">2025-01-14T18:15:37Z</dcterms:created>
  <dcterms:modified xsi:type="dcterms:W3CDTF">2025-01-14T19:34:16Z</dcterms:modified>
</cp:coreProperties>
</file>